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1" r:id="rId2"/>
    <p:sldId id="259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7" r:id="rId13"/>
    <p:sldId id="275" r:id="rId14"/>
    <p:sldId id="286" r:id="rId15"/>
    <p:sldId id="279" r:id="rId16"/>
    <p:sldId id="285" r:id="rId17"/>
    <p:sldId id="278" r:id="rId18"/>
    <p:sldId id="280" r:id="rId19"/>
    <p:sldId id="281" r:id="rId20"/>
    <p:sldId id="282" r:id="rId21"/>
    <p:sldId id="283" r:id="rId22"/>
    <p:sldId id="28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65B"/>
    <a:srgbClr val="C11C35"/>
    <a:srgbClr val="EF7D87"/>
    <a:srgbClr val="1E4587"/>
    <a:srgbClr val="08294C"/>
    <a:srgbClr val="0C477F"/>
    <a:srgbClr val="0E5283"/>
    <a:srgbClr val="145086"/>
    <a:srgbClr val="E2E5ED"/>
    <a:srgbClr val="FB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0" autoAdjust="0"/>
    <p:restoredTop sz="69321" autoAdjust="0"/>
  </p:normalViewPr>
  <p:slideViewPr>
    <p:cSldViewPr snapToGrid="0" showGuides="1">
      <p:cViewPr varScale="1">
        <p:scale>
          <a:sx n="79" d="100"/>
          <a:sy n="79" d="100"/>
        </p:scale>
        <p:origin x="1542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</a:t>
            </a:r>
            <a:r>
              <a:rPr lang="en-US" altLang="ko-KR" dirty="0"/>
              <a:t>17</a:t>
            </a:r>
            <a:r>
              <a:rPr lang="ko-KR" altLang="en-US" dirty="0"/>
              <a:t>학번 오윤성입니다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컴퓨터 그래픽스 미니프로젝트를 미니 서든어택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94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1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탄알집</a:t>
            </a:r>
            <a:r>
              <a:rPr lang="ko-KR" altLang="en-US" dirty="0"/>
              <a:t> 분리는 로테이션을 사용하여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8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번 반투명기능은 알파 </a:t>
            </a:r>
            <a:r>
              <a:rPr lang="ko-KR" altLang="en-US" dirty="0" err="1"/>
              <a:t>블랜더를</a:t>
            </a:r>
            <a:r>
              <a:rPr lang="ko-KR" altLang="en-US" dirty="0"/>
              <a:t> 이용해 총기 내부를 볼 수 있도록 구현하였습니다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140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마우스로 </a:t>
            </a:r>
            <a:r>
              <a:rPr lang="en-US" altLang="ko-KR" dirty="0"/>
              <a:t>selection</a:t>
            </a:r>
            <a:r>
              <a:rPr lang="ko-KR" altLang="en-US" dirty="0"/>
              <a:t>하고 스크롤을 구현한 방법은 </a:t>
            </a:r>
            <a:endParaRPr lang="en-US" altLang="ko-KR" dirty="0"/>
          </a:p>
          <a:p>
            <a:r>
              <a:rPr lang="ko-KR" altLang="en-US" dirty="0"/>
              <a:t>마우스를 클릭을 하는 순간 그 마우스 </a:t>
            </a:r>
            <a:r>
              <a:rPr lang="en-US" altLang="ko-KR" dirty="0" err="1"/>
              <a:t>x,y</a:t>
            </a:r>
            <a:r>
              <a:rPr lang="en-US" altLang="ko-KR" dirty="0"/>
              <a:t> </a:t>
            </a:r>
            <a:r>
              <a:rPr lang="ko-KR" altLang="en-US" dirty="0"/>
              <a:t>좌표를 </a:t>
            </a:r>
            <a:r>
              <a:rPr lang="en-US" altLang="ko-KR" dirty="0" err="1"/>
              <a:t>g_n</a:t>
            </a:r>
            <a:r>
              <a:rPr lang="en-US" altLang="ko-KR" dirty="0"/>
              <a:t>, </a:t>
            </a:r>
            <a:r>
              <a:rPr lang="en-US" altLang="ko-KR" dirty="0" err="1"/>
              <a:t>g_y</a:t>
            </a:r>
            <a:r>
              <a:rPr lang="ko-KR" altLang="en-US" dirty="0"/>
              <a:t>로 설정하였고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마우스를 이동하였을 때 </a:t>
            </a:r>
            <a:r>
              <a:rPr lang="en-US" altLang="ko-KR" dirty="0" err="1"/>
              <a:t>x,y</a:t>
            </a:r>
            <a:r>
              <a:rPr lang="ko-KR" altLang="en-US" dirty="0"/>
              <a:t>좌표를 가져옵니다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이전에 저장했던 </a:t>
            </a:r>
            <a:r>
              <a:rPr lang="en-US" altLang="ko-KR" dirty="0" err="1"/>
              <a:t>x,y</a:t>
            </a:r>
            <a:r>
              <a:rPr lang="ko-KR" altLang="en-US" dirty="0"/>
              <a:t>좌표와 마우스가 이동하면서 변화한 좌표의 차를 이용하여 </a:t>
            </a:r>
            <a:endParaRPr lang="en-US" altLang="ko-KR" dirty="0"/>
          </a:p>
          <a:p>
            <a:r>
              <a:rPr lang="ko-KR" altLang="en-US" dirty="0"/>
              <a:t>각도를 구하고</a:t>
            </a:r>
            <a:r>
              <a:rPr lang="en-US" altLang="ko-KR" dirty="0"/>
              <a:t> </a:t>
            </a:r>
            <a:r>
              <a:rPr lang="ko-KR" altLang="en-US" dirty="0"/>
              <a:t>그 각도를 이용하여 카메라 포지션을 업데이트하는 방식으로 구현하였습니다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총기 오른쪽 사진은 </a:t>
            </a:r>
            <a:r>
              <a:rPr lang="ko-KR" altLang="en-US" dirty="0" err="1"/>
              <a:t>셀렉션하고</a:t>
            </a:r>
            <a:r>
              <a:rPr lang="ko-KR" altLang="en-US" dirty="0"/>
              <a:t> 마우스를 이동하였을 때 좌표를 출력하였습니다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48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좌측 상단에 총알 개수와 스코어가 나옵니다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총알을 다 </a:t>
            </a:r>
            <a:r>
              <a:rPr lang="ko-KR" altLang="en-US" dirty="0" err="1"/>
              <a:t>쓰게되면</a:t>
            </a:r>
            <a:r>
              <a:rPr lang="ko-KR" altLang="en-US" dirty="0"/>
              <a:t> 재장전을 하라는 문구가 나오고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R</a:t>
            </a:r>
            <a:r>
              <a:rPr lang="ko-KR" altLang="en-US" dirty="0"/>
              <a:t>을 눌러서 재장전을 하면 문구가 사라집니다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타겟을 맞추면 스코어가 </a:t>
            </a:r>
            <a:r>
              <a:rPr lang="ko-KR" altLang="en-US" dirty="0" err="1"/>
              <a:t>올라가게됩니다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07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타겟은 </a:t>
            </a:r>
            <a:r>
              <a:rPr lang="ko-KR" altLang="en-US" dirty="0" err="1"/>
              <a:t>쿼드릭을</a:t>
            </a:r>
            <a:r>
              <a:rPr lang="ko-KR" altLang="en-US" dirty="0"/>
              <a:t> 이용해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원래는 </a:t>
            </a:r>
            <a:r>
              <a:rPr lang="ko-KR" altLang="en-US" dirty="0" err="1"/>
              <a:t>표적지</a:t>
            </a:r>
            <a:r>
              <a:rPr lang="ko-KR" altLang="en-US" dirty="0"/>
              <a:t> 단면만 구현하려고 하였으나</a:t>
            </a:r>
            <a:r>
              <a:rPr lang="en-US" altLang="ko-KR" dirty="0"/>
              <a:t>, 3D</a:t>
            </a:r>
            <a:r>
              <a:rPr lang="ko-KR" altLang="en-US" dirty="0"/>
              <a:t> 오브젝트가 필요할 것 같아서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표적지는 </a:t>
            </a:r>
            <a:r>
              <a:rPr lang="en-US" altLang="ko-KR" dirty="0" err="1"/>
              <a:t>glutSolidsphere</a:t>
            </a:r>
            <a:r>
              <a:rPr lang="en-US" altLang="ko-KR" dirty="0"/>
              <a:t>(</a:t>
            </a:r>
            <a:r>
              <a:rPr lang="ko-KR" altLang="en-US" dirty="0" err="1"/>
              <a:t>스피어</a:t>
            </a:r>
            <a:r>
              <a:rPr lang="en-US" altLang="ko-KR" dirty="0"/>
              <a:t>)</a:t>
            </a:r>
            <a:r>
              <a:rPr lang="ko-KR" altLang="en-US" dirty="0"/>
              <a:t>를 이용해 구를 표현하였고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몸체는 </a:t>
            </a:r>
            <a:r>
              <a:rPr lang="en-US" altLang="ko-KR" dirty="0"/>
              <a:t>vertex</a:t>
            </a:r>
            <a:r>
              <a:rPr lang="ko-KR" altLang="en-US" dirty="0"/>
              <a:t>를 이용해 </a:t>
            </a:r>
            <a:r>
              <a:rPr lang="ko-KR" altLang="en-US" dirty="0" err="1"/>
              <a:t>앞뒤좌우로</a:t>
            </a:r>
            <a:r>
              <a:rPr lang="ko-KR" altLang="en-US" dirty="0"/>
              <a:t> 평면을 이어 표현하였습니다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78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게임모드에서 마우스를 이용한 시점변화는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glutPassiveMotionFunc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함수를 이용하여 구현하였습니다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</a:p>
          <a:p>
            <a:r>
              <a:rPr lang="ko-KR" altLang="en-US" dirty="0"/>
              <a:t>조준점이 바뀌지 않도록 카메라의 뷰가 바뀌면 </a:t>
            </a:r>
            <a:r>
              <a:rPr lang="en-US" altLang="ko-KR" dirty="0"/>
              <a:t>object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뷰도 바뀌도록 </a:t>
            </a:r>
            <a:endParaRPr lang="en-US" altLang="ko-KR" dirty="0"/>
          </a:p>
          <a:p>
            <a:r>
              <a:rPr lang="ko-KR" altLang="en-US" dirty="0"/>
              <a:t>각각 마우스 </a:t>
            </a:r>
            <a:r>
              <a:rPr lang="en-US" altLang="ko-KR" dirty="0"/>
              <a:t>rotate </a:t>
            </a:r>
            <a:r>
              <a:rPr lang="en-US" altLang="ko-KR" dirty="0" err="1"/>
              <a:t>x,y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diffx,diffy</a:t>
            </a:r>
            <a:r>
              <a:rPr lang="ko-KR" altLang="en-US" dirty="0"/>
              <a:t>를 이용하여 카메라의 뷰를 바꾸고 </a:t>
            </a:r>
            <a:endParaRPr lang="en-US" altLang="ko-KR" dirty="0"/>
          </a:p>
          <a:p>
            <a:r>
              <a:rPr lang="ko-KR" altLang="en-US" dirty="0"/>
              <a:t>오브젝트를 </a:t>
            </a:r>
            <a:r>
              <a:rPr lang="ko-KR" altLang="en-US" dirty="0" err="1"/>
              <a:t>로테이트</a:t>
            </a:r>
            <a:r>
              <a:rPr lang="ko-KR" altLang="en-US" dirty="0"/>
              <a:t> 시켜서 함께</a:t>
            </a:r>
            <a:r>
              <a:rPr lang="en-US" altLang="ko-KR" dirty="0"/>
              <a:t> </a:t>
            </a:r>
            <a:r>
              <a:rPr lang="ko-KR" altLang="en-US" dirty="0"/>
              <a:t>시점이 변화하는 효과를 주었습니다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398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마우스 좌클릭으로 총알을 발사할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카메라 기점으로 </a:t>
            </a:r>
            <a:r>
              <a:rPr lang="en-US" altLang="ko-KR" dirty="0" err="1"/>
              <a:t>positionX,Y,Z</a:t>
            </a:r>
            <a:r>
              <a:rPr lang="ko-KR" altLang="en-US" dirty="0"/>
              <a:t>와 </a:t>
            </a:r>
            <a:r>
              <a:rPr lang="en-US" altLang="ko-KR" dirty="0" err="1"/>
              <a:t>viewX,Y,Z</a:t>
            </a:r>
            <a:r>
              <a:rPr lang="en-US" altLang="ko-KR" dirty="0"/>
              <a:t> </a:t>
            </a:r>
            <a:r>
              <a:rPr lang="ko-KR" altLang="en-US" dirty="0"/>
              <a:t>두 점을 지나는 직선의 방정식을 구하고</a:t>
            </a:r>
            <a:r>
              <a:rPr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이전에 만들었던 타겟의 평면 방정식과 교차하는 지점을 찾아 좌클릭을 했을 때 교차하고 있다면 타겟이 넘어지도록 구현하였습니다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034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이동기능은 일반 </a:t>
            </a:r>
            <a:r>
              <a:rPr lang="en-US" altLang="ko-KR" dirty="0"/>
              <a:t>fps</a:t>
            </a:r>
            <a:r>
              <a:rPr lang="ko-KR" altLang="en-US" dirty="0"/>
              <a:t>이동 키 처럼 </a:t>
            </a:r>
            <a:endParaRPr lang="en-US" altLang="ko-KR" dirty="0"/>
          </a:p>
          <a:p>
            <a:r>
              <a:rPr lang="en-US" altLang="ko-KR" dirty="0" err="1"/>
              <a:t>Wasd</a:t>
            </a:r>
            <a:r>
              <a:rPr lang="ko-KR" altLang="en-US" dirty="0"/>
              <a:t>를 이용하여 카메라의 포지션과 오브젝트의 포지션을 이동하여 캐릭터가 </a:t>
            </a:r>
            <a:endParaRPr lang="en-US" altLang="ko-KR" dirty="0"/>
          </a:p>
          <a:p>
            <a:r>
              <a:rPr lang="ko-KR" altLang="en-US" dirty="0"/>
              <a:t>총을 들고 움직이는 효과를 구현하였습니다</a:t>
            </a:r>
            <a:r>
              <a:rPr lang="en-US" altLang="ko-KR" dirty="0"/>
              <a:t>.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1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</a:t>
            </a:r>
          </a:p>
          <a:p>
            <a:r>
              <a:rPr lang="ko-KR" altLang="en-US" dirty="0"/>
              <a:t>프로젝트목표 </a:t>
            </a:r>
          </a:p>
          <a:p>
            <a:r>
              <a:rPr lang="ko-KR" altLang="en-US" dirty="0"/>
              <a:t>개발 내용 및 과정</a:t>
            </a:r>
          </a:p>
          <a:p>
            <a:r>
              <a:rPr lang="ko-KR" altLang="en-US" dirty="0"/>
              <a:t>플레이 영상으로 </a:t>
            </a:r>
            <a:endParaRPr lang="en-US" altLang="ko-KR" dirty="0"/>
          </a:p>
          <a:p>
            <a:r>
              <a:rPr lang="ko-KR" altLang="en-US" dirty="0"/>
              <a:t>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87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 err="1"/>
              <a:t>SDL_Mixer</a:t>
            </a:r>
            <a:r>
              <a:rPr lang="en-US" altLang="ko-KR" dirty="0"/>
              <a:t> Library</a:t>
            </a:r>
            <a:r>
              <a:rPr lang="ko-KR" altLang="en-US" dirty="0"/>
              <a:t>를 이용하여 효과음을 추가하였습니다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효과음은 배경음악</a:t>
            </a:r>
            <a:r>
              <a:rPr lang="en-US" altLang="ko-KR" dirty="0"/>
              <a:t>, ~~</a:t>
            </a:r>
            <a:r>
              <a:rPr lang="ko-KR" altLang="en-US" dirty="0"/>
              <a:t> 이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08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플레이 영상으로 들어가서 설명 드리겠습니다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68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프로젝트 목표는</a:t>
            </a:r>
          </a:p>
          <a:p>
            <a:r>
              <a:rPr lang="en-US" altLang="ko-KR" dirty="0"/>
              <a:t>1. </a:t>
            </a:r>
            <a:r>
              <a:rPr lang="ko-KR" altLang="en-US" dirty="0" err="1"/>
              <a:t>블랜더와</a:t>
            </a:r>
            <a:r>
              <a:rPr lang="ko-KR" altLang="en-US" dirty="0"/>
              <a:t> </a:t>
            </a:r>
            <a:r>
              <a:rPr lang="en-US" altLang="ko-KR" dirty="0"/>
              <a:t>OpenGL</a:t>
            </a:r>
            <a:r>
              <a:rPr lang="ko-KR" altLang="en-US" dirty="0"/>
              <a:t>을 이용한 </a:t>
            </a:r>
            <a:r>
              <a:rPr lang="en-US" altLang="ko-KR" dirty="0"/>
              <a:t>FPS Game </a:t>
            </a:r>
            <a:r>
              <a:rPr lang="ko-KR" altLang="en-US" dirty="0"/>
              <a:t>제작입니다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 err="1"/>
              <a:t>폴리곤과</a:t>
            </a:r>
            <a:r>
              <a:rPr lang="en-US" altLang="ko-KR" dirty="0"/>
              <a:t>, </a:t>
            </a:r>
            <a:r>
              <a:rPr lang="ko-KR" altLang="en-US" dirty="0" err="1"/>
              <a:t>쿼드릭</a:t>
            </a:r>
            <a:r>
              <a:rPr lang="ko-KR" altLang="en-US" dirty="0"/>
              <a:t> 등을 이용해 오브젝트를 모델링하고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만들어진 오브젝트를 키보드와 마우스로 조작하는 것입니다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그리고 마지막으로 </a:t>
            </a:r>
            <a:r>
              <a:rPr lang="en-US" altLang="ko-KR" dirty="0"/>
              <a:t>SDL library</a:t>
            </a:r>
            <a:r>
              <a:rPr lang="ko-KR" altLang="en-US" dirty="0"/>
              <a:t>를 이용해 사운드를 추가하는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831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FPS</a:t>
            </a:r>
            <a:r>
              <a:rPr lang="ko-KR" altLang="en-US" dirty="0"/>
              <a:t>에서 </a:t>
            </a:r>
            <a:r>
              <a:rPr lang="en-US" altLang="ko-KR" dirty="0"/>
              <a:t>game</a:t>
            </a:r>
            <a:r>
              <a:rPr lang="ko-KR" altLang="en-US" dirty="0"/>
              <a:t>에서 사용될 총기 모델 </a:t>
            </a:r>
            <a:r>
              <a:rPr lang="en-US" altLang="ko-KR" dirty="0"/>
              <a:t>K1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 선정 이유는 </a:t>
            </a:r>
            <a:r>
              <a:rPr lang="en-US" altLang="ko-KR" dirty="0"/>
              <a:t>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078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k1</a:t>
            </a:r>
            <a:r>
              <a:rPr lang="ko-KR" altLang="en-US" dirty="0"/>
              <a:t>을 구현한 방법은 </a:t>
            </a:r>
            <a:r>
              <a:rPr lang="ko-KR" altLang="en-US" dirty="0" err="1"/>
              <a:t>블랜더를</a:t>
            </a:r>
            <a:r>
              <a:rPr lang="ko-KR" altLang="en-US" dirty="0"/>
              <a:t> 이용해 모델링하고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블렌더에서</a:t>
            </a:r>
            <a:r>
              <a:rPr lang="ko-KR" altLang="en-US" dirty="0"/>
              <a:t> 모델링한 각 </a:t>
            </a:r>
            <a:r>
              <a:rPr lang="en-US" altLang="ko-KR" dirty="0"/>
              <a:t>object file</a:t>
            </a:r>
            <a:r>
              <a:rPr lang="ko-KR" altLang="en-US" dirty="0"/>
              <a:t>들을 </a:t>
            </a:r>
            <a:r>
              <a:rPr lang="en-US" altLang="ko-KR" dirty="0"/>
              <a:t>export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색깔은 따로 </a:t>
            </a:r>
            <a:r>
              <a:rPr lang="ko-KR" altLang="en-US" dirty="0" err="1"/>
              <a:t>블랜더에서</a:t>
            </a:r>
            <a:r>
              <a:rPr lang="ko-KR" altLang="en-US" dirty="0"/>
              <a:t> 입히지 않고 </a:t>
            </a:r>
            <a:r>
              <a:rPr lang="en-US" altLang="ko-KR" dirty="0" err="1"/>
              <a:t>openGL</a:t>
            </a:r>
            <a:r>
              <a:rPr lang="ko-KR" altLang="en-US" dirty="0"/>
              <a:t>을 이용하여 텍스처 매핑으로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오브젝트들은 </a:t>
            </a:r>
            <a:r>
              <a:rPr lang="en-US" altLang="ko-KR" dirty="0"/>
              <a:t>Extrude</a:t>
            </a:r>
            <a:r>
              <a:rPr lang="ko-KR" altLang="en-US" dirty="0"/>
              <a:t>와 </a:t>
            </a:r>
            <a:r>
              <a:rPr lang="en-US" altLang="ko-KR" dirty="0"/>
              <a:t>Boolean </a:t>
            </a:r>
            <a:r>
              <a:rPr lang="ko-KR" altLang="en-US" dirty="0"/>
              <a:t>옵션을 사용해 늘리고 파인 부분을 표현하였습니다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81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맵</a:t>
            </a:r>
            <a:r>
              <a:rPr lang="en-US" altLang="ko-KR" dirty="0"/>
              <a:t>, </a:t>
            </a:r>
            <a:r>
              <a:rPr lang="ko-KR" altLang="en-US" dirty="0"/>
              <a:t>총기를 매핑할 때 사용한 </a:t>
            </a:r>
            <a:r>
              <a:rPr lang="ko-KR" altLang="en-US" dirty="0" err="1"/>
              <a:t>텍스쳐입니다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텍스처는 직접 제작을 하거나 인터넷에서 다운로드를 받았습니다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총기 덮개와 손잡이와 개머리판은 검은색 텍스처를 사용하였고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나머지는 메탈소재를 사용하였고</a:t>
            </a:r>
            <a:r>
              <a:rPr lang="en-US" altLang="ko-KR" dirty="0"/>
              <a:t>, </a:t>
            </a:r>
            <a:r>
              <a:rPr lang="ko-KR" altLang="en-US" dirty="0"/>
              <a:t>탄알집은 너무 구분이 안가서 비슷한 은 색깔 </a:t>
            </a:r>
            <a:r>
              <a:rPr lang="ko-KR" altLang="en-US" dirty="0" err="1"/>
              <a:t>텍스쳐를</a:t>
            </a:r>
            <a:r>
              <a:rPr lang="ko-KR" altLang="en-US" dirty="0"/>
              <a:t> 사용하였습니다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66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총기 뷰 모드에서의 기능은 다음과 같습니다</a:t>
            </a:r>
            <a:r>
              <a:rPr lang="en-US" altLang="ko-KR" dirty="0"/>
              <a:t>. ~~~</a:t>
            </a:r>
          </a:p>
          <a:p>
            <a:r>
              <a:rPr lang="ko-KR" altLang="en-US" dirty="0"/>
              <a:t>키보드 </a:t>
            </a:r>
            <a:r>
              <a:rPr lang="en-US" altLang="ko-KR" dirty="0"/>
              <a:t>1</a:t>
            </a:r>
            <a:r>
              <a:rPr lang="ko-KR" altLang="en-US" dirty="0"/>
              <a:t>번 키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2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1</a:t>
            </a:r>
            <a:r>
              <a:rPr lang="ko-KR" altLang="en-US" dirty="0"/>
              <a:t>번 키 기능은 </a:t>
            </a:r>
            <a:endParaRPr lang="en-US" altLang="ko-KR" dirty="0"/>
          </a:p>
          <a:p>
            <a:r>
              <a:rPr lang="ko-KR" altLang="en-US" dirty="0"/>
              <a:t>총기 몸체 분리로 몸체부분 </a:t>
            </a:r>
            <a:r>
              <a:rPr lang="en-US" altLang="ko-KR" dirty="0"/>
              <a:t>k1 </a:t>
            </a:r>
            <a:r>
              <a:rPr lang="ko-KR" altLang="en-US" dirty="0"/>
              <a:t>오브젝트가 </a:t>
            </a:r>
            <a:r>
              <a:rPr lang="en-US" altLang="ko-KR" dirty="0"/>
              <a:t>60</a:t>
            </a:r>
            <a:r>
              <a:rPr lang="ko-KR" altLang="en-US" dirty="0"/>
              <a:t>도 회전하여</a:t>
            </a:r>
            <a:endParaRPr lang="en-US" altLang="ko-KR" dirty="0"/>
          </a:p>
          <a:p>
            <a:r>
              <a:rPr lang="ko-KR" altLang="en-US" dirty="0"/>
              <a:t>분리되는 것처럼 보이도록 구현하였습니다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18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번 기능은 총알이 발사되는 기능입니다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총알이 발사되면서 총성이 들리고 탄피가 나오면서 바닥에 떨어지는 소리까지 구현하였습니다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총알은 눈에 잘 띄도록 빨간색으로 매핑하였습니다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번을 누르는 순간 트리거와 </a:t>
            </a:r>
            <a:r>
              <a:rPr lang="ko-KR" altLang="en-US" dirty="0" err="1"/>
              <a:t>공이가</a:t>
            </a:r>
            <a:r>
              <a:rPr lang="ko-KR" altLang="en-US" dirty="0"/>
              <a:t> 움직이면서 탄피가 밖으로 나옵니다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발사된 탄은 탄 낙차를 생각해서 처음에 올라갔다가 내려가는 것을 표현하고 싶었는데 </a:t>
            </a:r>
            <a:endParaRPr lang="en-US" altLang="ko-KR" dirty="0"/>
          </a:p>
          <a:p>
            <a:r>
              <a:rPr lang="ko-KR" altLang="en-US" dirty="0"/>
              <a:t>총알이 멀어지면 보이지 않는 현상이 있어서 없어지기 전에 </a:t>
            </a:r>
            <a:endParaRPr lang="en-US" altLang="ko-KR" dirty="0"/>
          </a:p>
          <a:p>
            <a:r>
              <a:rPr lang="ko-KR" altLang="en-US" dirty="0"/>
              <a:t>극단적으로 총알이 낙하하도록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자세한 부분은 이따 영상으로 보여드리겠습니다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791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17612" y="260350"/>
            <a:ext cx="4742356" cy="540728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ctr">
              <a:lnSpc>
                <a:spcPct val="100000"/>
              </a:lnSpc>
              <a:defRPr lang="ko-KR" altLang="en-US" sz="9600" b="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ZEBRA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298902" y="3854677"/>
            <a:ext cx="3597324" cy="2696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4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298902" y="4169011"/>
            <a:ext cx="3597324" cy="480588"/>
          </a:xfrm>
        </p:spPr>
        <p:txBody>
          <a:bodyPr/>
          <a:lstStyle>
            <a:lvl1pPr algn="l">
              <a:lnSpc>
                <a:spcPct val="100000"/>
              </a:lnSpc>
              <a:defRPr lang="en-US" altLang="ko-KR" sz="900" b="1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dist"/>
            <a:r>
              <a:rPr lang="en-US" sz="800" dirty="0"/>
              <a:t>Designed By </a:t>
            </a:r>
            <a:r>
              <a:rPr lang="en-US" sz="800" dirty="0" err="1"/>
              <a:t>L@rgo</a:t>
            </a:r>
            <a:r>
              <a:rPr lang="en-US" sz="800" dirty="0"/>
              <a:t>	 ADSTOREPOST.COM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8613A6B-1D26-419F-9240-FD23FB5B9917}"/>
              </a:ext>
            </a:extLst>
          </p:cNvPr>
          <p:cNvGrpSpPr/>
          <p:nvPr userDrawn="1"/>
        </p:nvGrpSpPr>
        <p:grpSpPr>
          <a:xfrm rot="5400000" flipH="1">
            <a:off x="2501899" y="-3627132"/>
            <a:ext cx="7630138" cy="14112264"/>
            <a:chOff x="2032996" y="-2513930"/>
            <a:chExt cx="4772387" cy="8826732"/>
          </a:xfrm>
          <a:gradFill flip="none" rotWithShape="1"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95000"/>
                  <a:alpha val="3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6008758-78F6-4D5A-9A49-705514B72AFB}"/>
                </a:ext>
              </a:extLst>
            </p:cNvPr>
            <p:cNvGrpSpPr/>
            <p:nvPr userDrawn="1"/>
          </p:nvGrpSpPr>
          <p:grpSpPr>
            <a:xfrm>
              <a:off x="2032996" y="-2513930"/>
              <a:ext cx="4771091" cy="4539898"/>
              <a:chOff x="-19051" y="-608930"/>
              <a:chExt cx="4771091" cy="4539898"/>
            </a:xfrm>
            <a:grpFill/>
          </p:grpSpPr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247CBC25-9021-40CD-9B71-EA082B32BCA7}"/>
                  </a:ext>
                </a:extLst>
              </p:cNvPr>
              <p:cNvSpPr/>
              <p:nvPr userDrawn="1"/>
            </p:nvSpPr>
            <p:spPr>
              <a:xfrm>
                <a:off x="-19051" y="-355866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2B1ED5C8-50C8-4B10-9F44-E2E028AF8794}"/>
                  </a:ext>
                </a:extLst>
              </p:cNvPr>
              <p:cNvSpPr/>
              <p:nvPr userDrawn="1"/>
            </p:nvSpPr>
            <p:spPr>
              <a:xfrm>
                <a:off x="2365847" y="-60893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7751A75-DD4B-4577-9399-E7BE3D0AA7AA}"/>
                </a:ext>
              </a:extLst>
            </p:cNvPr>
            <p:cNvGrpSpPr/>
            <p:nvPr userDrawn="1"/>
          </p:nvGrpSpPr>
          <p:grpSpPr>
            <a:xfrm>
              <a:off x="2032997" y="1773555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85414F20-A276-4C51-AC4A-F0798681AEBC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F650F0E4-48E3-47C9-83F8-71A2A87C69FC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A42AC60-0296-4431-8DF6-FA8F48A0492B}"/>
              </a:ext>
            </a:extLst>
          </p:cNvPr>
          <p:cNvGrpSpPr/>
          <p:nvPr userDrawn="1"/>
        </p:nvGrpSpPr>
        <p:grpSpPr>
          <a:xfrm>
            <a:off x="38098" y="-564783"/>
            <a:ext cx="4368802" cy="8014807"/>
            <a:chOff x="-2" y="-3"/>
            <a:chExt cx="3873502" cy="7106152"/>
          </a:xfrm>
          <a:gradFill>
            <a:gsLst>
              <a:gs pos="0">
                <a:schemeClr val="tx1">
                  <a:lumMod val="85000"/>
                  <a:lumOff val="15000"/>
                  <a:alpha val="41000"/>
                </a:schemeClr>
              </a:gs>
              <a:gs pos="100000">
                <a:schemeClr val="tx1">
                  <a:lumMod val="85000"/>
                  <a:lumOff val="15000"/>
                  <a:alpha val="0"/>
                </a:scheme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D5A0AA7F-8523-45C2-95B2-B1F88E2206F5}"/>
                </a:ext>
              </a:extLst>
            </p:cNvPr>
            <p:cNvSpPr/>
            <p:nvPr userDrawn="1"/>
          </p:nvSpPr>
          <p:spPr>
            <a:xfrm rot="10800000">
              <a:off x="-1" y="-3"/>
              <a:ext cx="3873500" cy="7106152"/>
            </a:xfrm>
            <a:custGeom>
              <a:avLst/>
              <a:gdLst>
                <a:gd name="connsiteX0" fmla="*/ 5795963 w 5795963"/>
                <a:gd name="connsiteY0" fmla="*/ 9846620 h 10412544"/>
                <a:gd name="connsiteX1" fmla="*/ 5795963 w 5795963"/>
                <a:gd name="connsiteY1" fmla="*/ 10354280 h 10412544"/>
                <a:gd name="connsiteX2" fmla="*/ 5737698 w 5795963"/>
                <a:gd name="connsiteY2" fmla="*/ 10412544 h 10412544"/>
                <a:gd name="connsiteX3" fmla="*/ 5230038 w 5795963"/>
                <a:gd name="connsiteY3" fmla="*/ 10412544 h 10412544"/>
                <a:gd name="connsiteX4" fmla="*/ 5795963 w 5795963"/>
                <a:gd name="connsiteY4" fmla="*/ 8982432 h 10412544"/>
                <a:gd name="connsiteX5" fmla="*/ 5795963 w 5795963"/>
                <a:gd name="connsiteY5" fmla="*/ 9490092 h 10412544"/>
                <a:gd name="connsiteX6" fmla="*/ 4873511 w 5795963"/>
                <a:gd name="connsiteY6" fmla="*/ 10412544 h 10412544"/>
                <a:gd name="connsiteX7" fmla="*/ 4365851 w 5795963"/>
                <a:gd name="connsiteY7" fmla="*/ 10412544 h 10412544"/>
                <a:gd name="connsiteX8" fmla="*/ 5795963 w 5795963"/>
                <a:gd name="connsiteY8" fmla="*/ 8118250 h 10412544"/>
                <a:gd name="connsiteX9" fmla="*/ 5795963 w 5795963"/>
                <a:gd name="connsiteY9" fmla="*/ 8625912 h 10412544"/>
                <a:gd name="connsiteX10" fmla="*/ 4009331 w 5795963"/>
                <a:gd name="connsiteY10" fmla="*/ 10412544 h 10412544"/>
                <a:gd name="connsiteX11" fmla="*/ 3501670 w 5795963"/>
                <a:gd name="connsiteY11" fmla="*/ 10412544 h 10412544"/>
                <a:gd name="connsiteX12" fmla="*/ 5795963 w 5795963"/>
                <a:gd name="connsiteY12" fmla="*/ 7254071 h 10412544"/>
                <a:gd name="connsiteX13" fmla="*/ 5795963 w 5795963"/>
                <a:gd name="connsiteY13" fmla="*/ 7761730 h 10412544"/>
                <a:gd name="connsiteX14" fmla="*/ 3145150 w 5795963"/>
                <a:gd name="connsiteY14" fmla="*/ 10412544 h 10412544"/>
                <a:gd name="connsiteX15" fmla="*/ 2637490 w 5795963"/>
                <a:gd name="connsiteY15" fmla="*/ 10412544 h 10412544"/>
                <a:gd name="connsiteX16" fmla="*/ 5795963 w 5795963"/>
                <a:gd name="connsiteY16" fmla="*/ 6389890 h 10412544"/>
                <a:gd name="connsiteX17" fmla="*/ 5795963 w 5795963"/>
                <a:gd name="connsiteY17" fmla="*/ 6897548 h 10412544"/>
                <a:gd name="connsiteX18" fmla="*/ 2280967 w 5795963"/>
                <a:gd name="connsiteY18" fmla="*/ 10412544 h 10412544"/>
                <a:gd name="connsiteX19" fmla="*/ 1773311 w 5795963"/>
                <a:gd name="connsiteY19" fmla="*/ 10412544 h 10412544"/>
                <a:gd name="connsiteX20" fmla="*/ 5795963 w 5795963"/>
                <a:gd name="connsiteY20" fmla="*/ 5525709 h 10412544"/>
                <a:gd name="connsiteX21" fmla="*/ 5795963 w 5795963"/>
                <a:gd name="connsiteY21" fmla="*/ 6033369 h 10412544"/>
                <a:gd name="connsiteX22" fmla="*/ 1416789 w 5795963"/>
                <a:gd name="connsiteY22" fmla="*/ 10412544 h 10412544"/>
                <a:gd name="connsiteX23" fmla="*/ 909129 w 5795963"/>
                <a:gd name="connsiteY23" fmla="*/ 10412544 h 10412544"/>
                <a:gd name="connsiteX24" fmla="*/ 5795963 w 5795963"/>
                <a:gd name="connsiteY24" fmla="*/ 4661529 h 10412544"/>
                <a:gd name="connsiteX25" fmla="*/ 5795963 w 5795963"/>
                <a:gd name="connsiteY25" fmla="*/ 5169188 h 10412544"/>
                <a:gd name="connsiteX26" fmla="*/ 552608 w 5795963"/>
                <a:gd name="connsiteY26" fmla="*/ 10412544 h 10412544"/>
                <a:gd name="connsiteX27" fmla="*/ 44949 w 5795963"/>
                <a:gd name="connsiteY27" fmla="*/ 10412544 h 10412544"/>
                <a:gd name="connsiteX28" fmla="*/ 5795963 w 5795963"/>
                <a:gd name="connsiteY28" fmla="*/ 3797348 h 10412544"/>
                <a:gd name="connsiteX29" fmla="*/ 5795963 w 5795963"/>
                <a:gd name="connsiteY29" fmla="*/ 4305007 h 10412544"/>
                <a:gd name="connsiteX30" fmla="*/ 0 w 5795963"/>
                <a:gd name="connsiteY30" fmla="*/ 10100972 h 10412544"/>
                <a:gd name="connsiteX31" fmla="*/ 0 w 5795963"/>
                <a:gd name="connsiteY31" fmla="*/ 9593312 h 10412544"/>
                <a:gd name="connsiteX32" fmla="*/ 5795963 w 5795963"/>
                <a:gd name="connsiteY32" fmla="*/ 2933167 h 10412544"/>
                <a:gd name="connsiteX33" fmla="*/ 5795963 w 5795963"/>
                <a:gd name="connsiteY33" fmla="*/ 3440826 h 10412544"/>
                <a:gd name="connsiteX34" fmla="*/ 0 w 5795963"/>
                <a:gd name="connsiteY34" fmla="*/ 9236790 h 10412544"/>
                <a:gd name="connsiteX35" fmla="*/ 0 w 5795963"/>
                <a:gd name="connsiteY35" fmla="*/ 8729130 h 10412544"/>
                <a:gd name="connsiteX36" fmla="*/ 5795963 w 5795963"/>
                <a:gd name="connsiteY36" fmla="*/ 2068986 h 10412544"/>
                <a:gd name="connsiteX37" fmla="*/ 5795963 w 5795963"/>
                <a:gd name="connsiteY37" fmla="*/ 2576647 h 10412544"/>
                <a:gd name="connsiteX38" fmla="*/ 0 w 5795963"/>
                <a:gd name="connsiteY38" fmla="*/ 8372610 h 10412544"/>
                <a:gd name="connsiteX39" fmla="*/ 0 w 5795963"/>
                <a:gd name="connsiteY39" fmla="*/ 7864950 h 10412544"/>
                <a:gd name="connsiteX40" fmla="*/ 5795963 w 5795963"/>
                <a:gd name="connsiteY40" fmla="*/ 1204806 h 10412544"/>
                <a:gd name="connsiteX41" fmla="*/ 5795963 w 5795963"/>
                <a:gd name="connsiteY41" fmla="*/ 1712464 h 10412544"/>
                <a:gd name="connsiteX42" fmla="*/ 0 w 5795963"/>
                <a:gd name="connsiteY42" fmla="*/ 7508427 h 10412544"/>
                <a:gd name="connsiteX43" fmla="*/ 0 w 5795963"/>
                <a:gd name="connsiteY43" fmla="*/ 7000772 h 10412544"/>
                <a:gd name="connsiteX44" fmla="*/ 5795963 w 5795963"/>
                <a:gd name="connsiteY44" fmla="*/ 340625 h 10412544"/>
                <a:gd name="connsiteX45" fmla="*/ 5795963 w 5795963"/>
                <a:gd name="connsiteY45" fmla="*/ 848284 h 10412544"/>
                <a:gd name="connsiteX46" fmla="*/ 0 w 5795963"/>
                <a:gd name="connsiteY46" fmla="*/ 6644248 h 10412544"/>
                <a:gd name="connsiteX47" fmla="*/ 0 w 5795963"/>
                <a:gd name="connsiteY47" fmla="*/ 6136590 h 10412544"/>
                <a:gd name="connsiteX48" fmla="*/ 5272407 w 5795963"/>
                <a:gd name="connsiteY48" fmla="*/ 0 h 10412544"/>
                <a:gd name="connsiteX49" fmla="*/ 5780067 w 5795963"/>
                <a:gd name="connsiteY49" fmla="*/ 0 h 10412544"/>
                <a:gd name="connsiteX50" fmla="*/ 0 w 5795963"/>
                <a:gd name="connsiteY50" fmla="*/ 5780066 h 10412544"/>
                <a:gd name="connsiteX51" fmla="*/ 0 w 5795963"/>
                <a:gd name="connsiteY51" fmla="*/ 5272408 h 10412544"/>
                <a:gd name="connsiteX52" fmla="*/ 4408226 w 5795963"/>
                <a:gd name="connsiteY52" fmla="*/ 0 h 10412544"/>
                <a:gd name="connsiteX53" fmla="*/ 4915885 w 5795963"/>
                <a:gd name="connsiteY53" fmla="*/ 0 h 10412544"/>
                <a:gd name="connsiteX54" fmla="*/ 0 w 5795963"/>
                <a:gd name="connsiteY54" fmla="*/ 4915886 h 10412544"/>
                <a:gd name="connsiteX55" fmla="*/ 0 w 5795963"/>
                <a:gd name="connsiteY55" fmla="*/ 4408226 h 10412544"/>
                <a:gd name="connsiteX56" fmla="*/ 3544047 w 5795963"/>
                <a:gd name="connsiteY56" fmla="*/ 0 h 10412544"/>
                <a:gd name="connsiteX57" fmla="*/ 4051705 w 5795963"/>
                <a:gd name="connsiteY57" fmla="*/ 0 h 10412544"/>
                <a:gd name="connsiteX58" fmla="*/ 0 w 5795963"/>
                <a:gd name="connsiteY58" fmla="*/ 4051706 h 10412544"/>
                <a:gd name="connsiteX59" fmla="*/ 0 w 5795963"/>
                <a:gd name="connsiteY59" fmla="*/ 3544046 h 10412544"/>
                <a:gd name="connsiteX60" fmla="*/ 2679865 w 5795963"/>
                <a:gd name="connsiteY60" fmla="*/ 0 h 10412544"/>
                <a:gd name="connsiteX61" fmla="*/ 3187525 w 5795963"/>
                <a:gd name="connsiteY61" fmla="*/ 0 h 10412544"/>
                <a:gd name="connsiteX62" fmla="*/ 0 w 5795963"/>
                <a:gd name="connsiteY62" fmla="*/ 3187525 h 10412544"/>
                <a:gd name="connsiteX63" fmla="*/ 0 w 5795963"/>
                <a:gd name="connsiteY63" fmla="*/ 2679866 h 10412544"/>
                <a:gd name="connsiteX64" fmla="*/ 1815685 w 5795963"/>
                <a:gd name="connsiteY64" fmla="*/ 0 h 10412544"/>
                <a:gd name="connsiteX65" fmla="*/ 2323345 w 5795963"/>
                <a:gd name="connsiteY65" fmla="*/ 0 h 10412544"/>
                <a:gd name="connsiteX66" fmla="*/ 0 w 5795963"/>
                <a:gd name="connsiteY66" fmla="*/ 2323345 h 10412544"/>
                <a:gd name="connsiteX67" fmla="*/ 0 w 5795963"/>
                <a:gd name="connsiteY67" fmla="*/ 1815685 h 10412544"/>
                <a:gd name="connsiteX68" fmla="*/ 951504 w 5795963"/>
                <a:gd name="connsiteY68" fmla="*/ 0 h 10412544"/>
                <a:gd name="connsiteX69" fmla="*/ 1459163 w 5795963"/>
                <a:gd name="connsiteY69" fmla="*/ 0 h 10412544"/>
                <a:gd name="connsiteX70" fmla="*/ 0 w 5795963"/>
                <a:gd name="connsiteY70" fmla="*/ 1459163 h 10412544"/>
                <a:gd name="connsiteX71" fmla="*/ 0 w 5795963"/>
                <a:gd name="connsiteY71" fmla="*/ 951504 h 104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5795963" h="10412544">
                  <a:moveTo>
                    <a:pt x="5795963" y="9846620"/>
                  </a:moveTo>
                  <a:lnTo>
                    <a:pt x="5795963" y="10354280"/>
                  </a:lnTo>
                  <a:lnTo>
                    <a:pt x="5737698" y="10412544"/>
                  </a:lnTo>
                  <a:lnTo>
                    <a:pt x="5230038" y="10412544"/>
                  </a:lnTo>
                  <a:close/>
                  <a:moveTo>
                    <a:pt x="5795963" y="8982432"/>
                  </a:moveTo>
                  <a:lnTo>
                    <a:pt x="5795963" y="9490092"/>
                  </a:lnTo>
                  <a:lnTo>
                    <a:pt x="4873511" y="10412544"/>
                  </a:lnTo>
                  <a:lnTo>
                    <a:pt x="4365851" y="10412544"/>
                  </a:lnTo>
                  <a:close/>
                  <a:moveTo>
                    <a:pt x="5795963" y="8118250"/>
                  </a:moveTo>
                  <a:lnTo>
                    <a:pt x="5795963" y="8625912"/>
                  </a:lnTo>
                  <a:lnTo>
                    <a:pt x="4009331" y="10412544"/>
                  </a:lnTo>
                  <a:lnTo>
                    <a:pt x="3501670" y="10412544"/>
                  </a:lnTo>
                  <a:close/>
                  <a:moveTo>
                    <a:pt x="5795963" y="7254071"/>
                  </a:moveTo>
                  <a:lnTo>
                    <a:pt x="5795963" y="7761730"/>
                  </a:lnTo>
                  <a:lnTo>
                    <a:pt x="3145150" y="10412544"/>
                  </a:lnTo>
                  <a:lnTo>
                    <a:pt x="2637490" y="10412544"/>
                  </a:lnTo>
                  <a:close/>
                  <a:moveTo>
                    <a:pt x="5795963" y="6389890"/>
                  </a:moveTo>
                  <a:lnTo>
                    <a:pt x="5795963" y="6897548"/>
                  </a:lnTo>
                  <a:lnTo>
                    <a:pt x="2280967" y="10412544"/>
                  </a:lnTo>
                  <a:lnTo>
                    <a:pt x="1773311" y="10412544"/>
                  </a:lnTo>
                  <a:close/>
                  <a:moveTo>
                    <a:pt x="5795963" y="5525709"/>
                  </a:moveTo>
                  <a:lnTo>
                    <a:pt x="5795963" y="6033369"/>
                  </a:lnTo>
                  <a:lnTo>
                    <a:pt x="1416789" y="10412544"/>
                  </a:lnTo>
                  <a:lnTo>
                    <a:pt x="909129" y="10412544"/>
                  </a:lnTo>
                  <a:close/>
                  <a:moveTo>
                    <a:pt x="5795963" y="4661529"/>
                  </a:moveTo>
                  <a:lnTo>
                    <a:pt x="5795963" y="5169188"/>
                  </a:lnTo>
                  <a:lnTo>
                    <a:pt x="552608" y="10412544"/>
                  </a:lnTo>
                  <a:lnTo>
                    <a:pt x="44949" y="10412544"/>
                  </a:lnTo>
                  <a:close/>
                  <a:moveTo>
                    <a:pt x="5795963" y="3797348"/>
                  </a:moveTo>
                  <a:lnTo>
                    <a:pt x="5795963" y="4305007"/>
                  </a:lnTo>
                  <a:lnTo>
                    <a:pt x="0" y="10100972"/>
                  </a:lnTo>
                  <a:lnTo>
                    <a:pt x="0" y="9593312"/>
                  </a:lnTo>
                  <a:close/>
                  <a:moveTo>
                    <a:pt x="5795963" y="2933167"/>
                  </a:moveTo>
                  <a:lnTo>
                    <a:pt x="5795963" y="3440826"/>
                  </a:lnTo>
                  <a:lnTo>
                    <a:pt x="0" y="9236790"/>
                  </a:lnTo>
                  <a:lnTo>
                    <a:pt x="0" y="8729130"/>
                  </a:lnTo>
                  <a:close/>
                  <a:moveTo>
                    <a:pt x="5795963" y="2068986"/>
                  </a:moveTo>
                  <a:lnTo>
                    <a:pt x="5795963" y="2576647"/>
                  </a:lnTo>
                  <a:lnTo>
                    <a:pt x="0" y="8372610"/>
                  </a:lnTo>
                  <a:lnTo>
                    <a:pt x="0" y="7864950"/>
                  </a:lnTo>
                  <a:close/>
                  <a:moveTo>
                    <a:pt x="5795963" y="1204806"/>
                  </a:moveTo>
                  <a:lnTo>
                    <a:pt x="5795963" y="1712464"/>
                  </a:lnTo>
                  <a:lnTo>
                    <a:pt x="0" y="7508427"/>
                  </a:lnTo>
                  <a:lnTo>
                    <a:pt x="0" y="7000772"/>
                  </a:lnTo>
                  <a:close/>
                  <a:moveTo>
                    <a:pt x="5795963" y="340625"/>
                  </a:moveTo>
                  <a:lnTo>
                    <a:pt x="5795963" y="848284"/>
                  </a:lnTo>
                  <a:lnTo>
                    <a:pt x="0" y="6644248"/>
                  </a:lnTo>
                  <a:lnTo>
                    <a:pt x="0" y="6136590"/>
                  </a:lnTo>
                  <a:close/>
                  <a:moveTo>
                    <a:pt x="5272407" y="0"/>
                  </a:moveTo>
                  <a:lnTo>
                    <a:pt x="5780067" y="0"/>
                  </a:lnTo>
                  <a:lnTo>
                    <a:pt x="0" y="5780066"/>
                  </a:lnTo>
                  <a:lnTo>
                    <a:pt x="0" y="5272408"/>
                  </a:lnTo>
                  <a:close/>
                  <a:moveTo>
                    <a:pt x="4408226" y="0"/>
                  </a:moveTo>
                  <a:lnTo>
                    <a:pt x="4915885" y="0"/>
                  </a:lnTo>
                  <a:lnTo>
                    <a:pt x="0" y="4915886"/>
                  </a:lnTo>
                  <a:lnTo>
                    <a:pt x="0" y="4408226"/>
                  </a:lnTo>
                  <a:close/>
                  <a:moveTo>
                    <a:pt x="3544047" y="0"/>
                  </a:moveTo>
                  <a:lnTo>
                    <a:pt x="4051705" y="0"/>
                  </a:lnTo>
                  <a:lnTo>
                    <a:pt x="0" y="4051706"/>
                  </a:lnTo>
                  <a:lnTo>
                    <a:pt x="0" y="3544046"/>
                  </a:lnTo>
                  <a:close/>
                  <a:moveTo>
                    <a:pt x="2679865" y="0"/>
                  </a:moveTo>
                  <a:lnTo>
                    <a:pt x="3187525" y="0"/>
                  </a:lnTo>
                  <a:lnTo>
                    <a:pt x="0" y="3187525"/>
                  </a:lnTo>
                  <a:lnTo>
                    <a:pt x="0" y="2679866"/>
                  </a:lnTo>
                  <a:close/>
                  <a:moveTo>
                    <a:pt x="1815685" y="0"/>
                  </a:moveTo>
                  <a:lnTo>
                    <a:pt x="2323345" y="0"/>
                  </a:lnTo>
                  <a:lnTo>
                    <a:pt x="0" y="2323345"/>
                  </a:lnTo>
                  <a:lnTo>
                    <a:pt x="0" y="1815685"/>
                  </a:lnTo>
                  <a:close/>
                  <a:moveTo>
                    <a:pt x="951504" y="0"/>
                  </a:moveTo>
                  <a:lnTo>
                    <a:pt x="1459163" y="0"/>
                  </a:lnTo>
                  <a:lnTo>
                    <a:pt x="0" y="1459163"/>
                  </a:lnTo>
                  <a:lnTo>
                    <a:pt x="0" y="95150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E00006A-9C5B-4034-80C3-4DCD9B407E74}"/>
                </a:ext>
              </a:extLst>
            </p:cNvPr>
            <p:cNvSpPr/>
            <p:nvPr userDrawn="1"/>
          </p:nvSpPr>
          <p:spPr>
            <a:xfrm>
              <a:off x="-2" y="2614102"/>
              <a:ext cx="3873502" cy="162979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/>
            </a:p>
          </p:txBody>
        </p:sp>
      </p:grp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28062" y="2530315"/>
            <a:ext cx="3327618" cy="99899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dist">
              <a:defRPr lang="ko-KR" altLang="en-US" sz="8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28095" y="3676042"/>
            <a:ext cx="3327618" cy="315084"/>
          </a:xfrm>
        </p:spPr>
        <p:txBody>
          <a:bodyPr/>
          <a:lstStyle>
            <a:lvl1pPr algn="ctr">
              <a:defRPr sz="2000" b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DESIGNED BY L@RGO</a:t>
            </a: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5399451-B3ED-48F3-B14B-7BBE8F1163A1}"/>
              </a:ext>
            </a:extLst>
          </p:cNvPr>
          <p:cNvSpPr/>
          <p:nvPr userDrawn="1"/>
        </p:nvSpPr>
        <p:spPr>
          <a:xfrm rot="10800000">
            <a:off x="-1" y="-1"/>
            <a:ext cx="2872193" cy="5473699"/>
          </a:xfrm>
          <a:custGeom>
            <a:avLst/>
            <a:gdLst>
              <a:gd name="connsiteX0" fmla="*/ 2853515 w 2853515"/>
              <a:gd name="connsiteY0" fmla="*/ 5473701 h 5473701"/>
              <a:gd name="connsiteX1" fmla="*/ 0 w 2853515"/>
              <a:gd name="connsiteY1" fmla="*/ 5473701 h 5473701"/>
              <a:gd name="connsiteX2" fmla="*/ 0 w 2853515"/>
              <a:gd name="connsiteY2" fmla="*/ 0 h 5473701"/>
              <a:gd name="connsiteX3" fmla="*/ 2853515 w 2853515"/>
              <a:gd name="connsiteY3" fmla="*/ 2853515 h 54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15" h="5473701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3E8459-DEBF-47DE-B925-DDEC53CB5BB0}"/>
              </a:ext>
            </a:extLst>
          </p:cNvPr>
          <p:cNvGrpSpPr/>
          <p:nvPr userDrawn="1"/>
        </p:nvGrpSpPr>
        <p:grpSpPr>
          <a:xfrm>
            <a:off x="-635000" y="-274819"/>
            <a:ext cx="3998507" cy="7365465"/>
            <a:chOff x="2032997" y="-2157413"/>
            <a:chExt cx="4791436" cy="8826082"/>
          </a:xfrm>
          <a:solidFill>
            <a:schemeClr val="tx1">
              <a:lumMod val="95000"/>
              <a:lumOff val="5000"/>
              <a:alpha val="37000"/>
            </a:schemeClr>
          </a:solidFill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81A21AF-0CCD-413A-BB2D-96249C7BCFA8}"/>
                </a:ext>
              </a:extLst>
            </p:cNvPr>
            <p:cNvGrpSpPr/>
            <p:nvPr userDrawn="1"/>
          </p:nvGrpSpPr>
          <p:grpSpPr>
            <a:xfrm>
              <a:off x="2052047" y="-2157413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D76246FB-267D-427E-95FB-C8E16E9B421D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B0DA348-5189-467A-BEC1-03A73A325A47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0C2341E-C5CB-4E94-92CF-00C824257705}"/>
                </a:ext>
              </a:extLst>
            </p:cNvPr>
            <p:cNvGrpSpPr/>
            <p:nvPr userDrawn="1"/>
          </p:nvGrpSpPr>
          <p:grpSpPr>
            <a:xfrm>
              <a:off x="2032997" y="2129421"/>
              <a:ext cx="4772386" cy="4539248"/>
              <a:chOff x="0" y="103453"/>
              <a:chExt cx="4772386" cy="4539248"/>
            </a:xfrm>
            <a:grpFill/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CC687140-C225-4A61-81D9-780846810983}"/>
                  </a:ext>
                </a:extLst>
              </p:cNvPr>
              <p:cNvSpPr/>
              <p:nvPr userDrawn="1"/>
            </p:nvSpPr>
            <p:spPr>
              <a:xfrm>
                <a:off x="0" y="355866"/>
                <a:ext cx="2386193" cy="4286835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E3344D00-D37F-469B-9D3D-C3DF156E7772}"/>
                  </a:ext>
                </a:extLst>
              </p:cNvPr>
              <p:cNvSpPr/>
              <p:nvPr userDrawn="1"/>
            </p:nvSpPr>
            <p:spPr>
              <a:xfrm>
                <a:off x="2386193" y="10345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65695" cy="700643"/>
          </a:xfr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altLang="ko-KR" sz="10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 </a:t>
            </a:r>
            <a:r>
              <a:rPr lang="en-US" sz="1050" dirty="0" err="1"/>
              <a:t>L@rgo</a:t>
            </a:r>
            <a:r>
              <a:rPr lang="en-US" sz="1050" dirty="0"/>
              <a:t>. </a:t>
            </a:r>
          </a:p>
          <a:p>
            <a:r>
              <a:rPr lang="en-US" sz="1050" dirty="0"/>
              <a:t>ADSTORE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238891" y="1853130"/>
            <a:ext cx="2392869" cy="459419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ZEBRA</a:t>
            </a:r>
            <a:endParaRPr lang="ko-KR" altLang="en-US" dirty="0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>
            <a:off x="265888" y="3352799"/>
            <a:ext cx="2134783" cy="2120900"/>
          </a:xfrm>
          <a:prstGeom prst="triangle">
            <a:avLst>
              <a:gd name="adj" fmla="val 0"/>
            </a:avLst>
          </a:prstGeom>
          <a:gradFill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892" y="704493"/>
            <a:ext cx="3101208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895600" y="0"/>
            <a:ext cx="9285217" cy="685800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4503" y="494315"/>
            <a:ext cx="8853691" cy="596308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6164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10463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8A501F2A-2AD7-407A-BFA4-62DF492D6DC0}"/>
              </a:ext>
            </a:extLst>
          </p:cNvPr>
          <p:cNvGrpSpPr/>
          <p:nvPr userDrawn="1"/>
        </p:nvGrpSpPr>
        <p:grpSpPr>
          <a:xfrm rot="5400000" flipH="1">
            <a:off x="2501899" y="-3627132"/>
            <a:ext cx="7630138" cy="14112264"/>
            <a:chOff x="2032996" y="-2513930"/>
            <a:chExt cx="4772387" cy="8826732"/>
          </a:xfrm>
          <a:gradFill flip="none" rotWithShape="1"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95000"/>
                  <a:alpha val="3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E2005E3-AE39-43A7-8257-41C8AD061F75}"/>
                </a:ext>
              </a:extLst>
            </p:cNvPr>
            <p:cNvGrpSpPr/>
            <p:nvPr userDrawn="1"/>
          </p:nvGrpSpPr>
          <p:grpSpPr>
            <a:xfrm>
              <a:off x="2032996" y="-2513930"/>
              <a:ext cx="4771091" cy="4539898"/>
              <a:chOff x="-19051" y="-608930"/>
              <a:chExt cx="4771091" cy="4539898"/>
            </a:xfrm>
            <a:grpFill/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917818F-41C1-4B24-8E67-9EC9EE3FC0E7}"/>
                  </a:ext>
                </a:extLst>
              </p:cNvPr>
              <p:cNvSpPr/>
              <p:nvPr userDrawn="1"/>
            </p:nvSpPr>
            <p:spPr>
              <a:xfrm>
                <a:off x="-19051" y="-355866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B22F19B0-8063-42F3-A1FF-74528CDEB43F}"/>
                  </a:ext>
                </a:extLst>
              </p:cNvPr>
              <p:cNvSpPr/>
              <p:nvPr userDrawn="1"/>
            </p:nvSpPr>
            <p:spPr>
              <a:xfrm>
                <a:off x="2365847" y="-60893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86BA2F0-A678-49D9-8760-E5A850873C27}"/>
                </a:ext>
              </a:extLst>
            </p:cNvPr>
            <p:cNvGrpSpPr/>
            <p:nvPr userDrawn="1"/>
          </p:nvGrpSpPr>
          <p:grpSpPr>
            <a:xfrm>
              <a:off x="2032997" y="1773555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8D48F0F4-B8CE-4D76-B280-5078BB8D007F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3EF17F35-CA7A-4EC7-9A8D-47814D37319F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52CFCF2-98D4-4E5C-B5AA-CAB3E86D8557}"/>
              </a:ext>
            </a:extLst>
          </p:cNvPr>
          <p:cNvCxnSpPr>
            <a:cxnSpLocks/>
          </p:cNvCxnSpPr>
          <p:nvPr userDrawn="1"/>
        </p:nvCxnSpPr>
        <p:spPr>
          <a:xfrm>
            <a:off x="0" y="542307"/>
            <a:ext cx="12192000" cy="0"/>
          </a:xfrm>
          <a:prstGeom prst="line">
            <a:avLst/>
          </a:prstGeom>
          <a:ln w="6350" cap="rnd">
            <a:gradFill flip="none" rotWithShape="1">
              <a:gsLst>
                <a:gs pos="100000">
                  <a:srgbClr val="55565B"/>
                </a:gs>
                <a:gs pos="0">
                  <a:srgbClr val="55565B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364" y="258403"/>
            <a:ext cx="4641273" cy="567808"/>
          </a:xfr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txBody>
          <a:bodyPr/>
          <a:lstStyle>
            <a:lvl1pPr algn="ctr">
              <a:lnSpc>
                <a:spcPct val="100000"/>
              </a:lnSpc>
              <a:defRPr sz="36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189" y="6587081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775364" y="904896"/>
            <a:ext cx="4641272" cy="264513"/>
          </a:xfrm>
          <a:prstGeom prst="plaque">
            <a:avLst>
              <a:gd name="adj" fmla="val 0"/>
            </a:avLst>
          </a:prstGeom>
          <a:solidFill>
            <a:srgbClr val="55565B"/>
          </a:soli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solidFill>
            <a:srgbClr val="55565B"/>
          </a:soli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8A7B1F-C334-4CDB-B10C-1B7299B4C577}"/>
              </a:ext>
            </a:extLst>
          </p:cNvPr>
          <p:cNvGrpSpPr/>
          <p:nvPr userDrawn="1"/>
        </p:nvGrpSpPr>
        <p:grpSpPr>
          <a:xfrm rot="5400000" flipH="1">
            <a:off x="2501899" y="-3627132"/>
            <a:ext cx="7630138" cy="14112264"/>
            <a:chOff x="2032996" y="-2513930"/>
            <a:chExt cx="4772387" cy="8826732"/>
          </a:xfrm>
          <a:gradFill flip="none" rotWithShape="1"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95000"/>
                  <a:alpha val="3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3A13EEF-4FFB-4FE6-BE7F-CAE515781182}"/>
                </a:ext>
              </a:extLst>
            </p:cNvPr>
            <p:cNvGrpSpPr/>
            <p:nvPr userDrawn="1"/>
          </p:nvGrpSpPr>
          <p:grpSpPr>
            <a:xfrm>
              <a:off x="2032996" y="-2513930"/>
              <a:ext cx="4771091" cy="4539898"/>
              <a:chOff x="-19051" y="-608930"/>
              <a:chExt cx="4771091" cy="4539898"/>
            </a:xfrm>
            <a:grpFill/>
          </p:grpSpPr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D74CA9A8-061A-424E-B492-EC52898BF008}"/>
                  </a:ext>
                </a:extLst>
              </p:cNvPr>
              <p:cNvSpPr/>
              <p:nvPr userDrawn="1"/>
            </p:nvSpPr>
            <p:spPr>
              <a:xfrm>
                <a:off x="-19051" y="-355866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자유형: 도형 12">
                <a:extLst>
                  <a:ext uri="{FF2B5EF4-FFF2-40B4-BE49-F238E27FC236}">
                    <a16:creationId xmlns:a16="http://schemas.microsoft.com/office/drawing/2014/main" id="{5FEEA3FF-088C-40DE-BF97-E1BEA198EEE9}"/>
                  </a:ext>
                </a:extLst>
              </p:cNvPr>
              <p:cNvSpPr/>
              <p:nvPr userDrawn="1"/>
            </p:nvSpPr>
            <p:spPr>
              <a:xfrm>
                <a:off x="2365847" y="-60893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608D03-85A4-45EA-B9C0-C3AC8A1067AA}"/>
                </a:ext>
              </a:extLst>
            </p:cNvPr>
            <p:cNvGrpSpPr/>
            <p:nvPr userDrawn="1"/>
          </p:nvGrpSpPr>
          <p:grpSpPr>
            <a:xfrm>
              <a:off x="2032997" y="1773555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10" name="자유형: 도형 9">
                <a:extLst>
                  <a:ext uri="{FF2B5EF4-FFF2-40B4-BE49-F238E27FC236}">
                    <a16:creationId xmlns:a16="http://schemas.microsoft.com/office/drawing/2014/main" id="{4A46A0A4-537D-4CC1-8591-515950AFC3BB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2DD8C580-AC01-4DA4-A1AB-5BA06E8FE494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E5ED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BFFFB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5" r:id="rId3"/>
    <p:sldLayoutId id="2147483650" r:id="rId4"/>
    <p:sldLayoutId id="2147483654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64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6AE1B16-EC32-4560-B04D-43A8865C96DF}"/>
              </a:ext>
            </a:extLst>
          </p:cNvPr>
          <p:cNvCxnSpPr>
            <a:cxnSpLocks/>
          </p:cNvCxnSpPr>
          <p:nvPr/>
        </p:nvCxnSpPr>
        <p:spPr>
          <a:xfrm>
            <a:off x="0" y="3277053"/>
            <a:ext cx="12192000" cy="0"/>
          </a:xfrm>
          <a:prstGeom prst="line">
            <a:avLst/>
          </a:prstGeom>
          <a:ln w="6350" cap="rnd">
            <a:gradFill flip="none" rotWithShape="1">
              <a:gsLst>
                <a:gs pos="100000">
                  <a:srgbClr val="55565B"/>
                </a:gs>
                <a:gs pos="0">
                  <a:srgbClr val="55565B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2222" y="852741"/>
            <a:ext cx="5273138" cy="5152516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bIns="900000"/>
          <a:lstStyle/>
          <a:p>
            <a:r>
              <a:rPr lang="en-US" altLang="ko-KR" sz="5000" dirty="0">
                <a:gradFill>
                  <a:gsLst>
                    <a:gs pos="45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95000"/>
                        <a:alpha val="92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MINI SUDDEN</a:t>
            </a:r>
            <a:br>
              <a:rPr lang="en-US" altLang="ko-KR" sz="5000" dirty="0">
                <a:gradFill>
                  <a:gsLst>
                    <a:gs pos="45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95000"/>
                        <a:alpha val="92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</a:br>
            <a:r>
              <a:rPr lang="en-US" altLang="ko-KR" sz="5000" dirty="0">
                <a:gradFill>
                  <a:gsLst>
                    <a:gs pos="4500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95000"/>
                        <a:alpha val="92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</a:rPr>
              <a:t>ATTACK</a:t>
            </a:r>
            <a:endParaRPr lang="ko-KR" altLang="en-US" sz="5000" dirty="0">
              <a:gradFill>
                <a:gsLst>
                  <a:gs pos="45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95000"/>
                      <a:alpha val="92000"/>
                    </a:schemeClr>
                  </a:gs>
                </a:gsLst>
                <a:path path="circle">
                  <a:fillToRect l="50000" t="50000" r="50000" b="50000"/>
                </a:path>
              </a:gra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1F7D81-4574-4DD5-8968-E60B74DEDB5D}"/>
              </a:ext>
            </a:extLst>
          </p:cNvPr>
          <p:cNvGrpSpPr/>
          <p:nvPr/>
        </p:nvGrpSpPr>
        <p:grpSpPr>
          <a:xfrm>
            <a:off x="3692343" y="-3186430"/>
            <a:ext cx="4791436" cy="8470215"/>
            <a:chOff x="2032997" y="-2157413"/>
            <a:chExt cx="4791436" cy="8470215"/>
          </a:xfrm>
          <a:solidFill>
            <a:schemeClr val="tx1">
              <a:lumMod val="95000"/>
              <a:lumOff val="5000"/>
              <a:alpha val="85000"/>
            </a:schemeClr>
          </a:solidFill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7C9C022-7813-4F87-9E63-2F86A668A6B1}"/>
                </a:ext>
              </a:extLst>
            </p:cNvPr>
            <p:cNvGrpSpPr/>
            <p:nvPr userDrawn="1"/>
          </p:nvGrpSpPr>
          <p:grpSpPr>
            <a:xfrm>
              <a:off x="2052047" y="-2157413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E49A321F-8955-49A0-9C6C-A5E6D9E18E69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C99FC391-C13B-4A83-822A-58702083E8EC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8FA09D9-32C1-4A9E-B371-44F1292C1E3A}"/>
                </a:ext>
              </a:extLst>
            </p:cNvPr>
            <p:cNvGrpSpPr/>
            <p:nvPr userDrawn="1"/>
          </p:nvGrpSpPr>
          <p:grpSpPr>
            <a:xfrm>
              <a:off x="2032997" y="1773555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E9742DD4-C9B2-430E-AF17-87B2D07B0EA1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F18D554A-6695-4FF3-B531-E86A65122A2B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F67A2F8-D385-4E73-8253-90D41D208DA2}"/>
              </a:ext>
            </a:extLst>
          </p:cNvPr>
          <p:cNvGrpSpPr/>
          <p:nvPr/>
        </p:nvGrpSpPr>
        <p:grpSpPr>
          <a:xfrm>
            <a:off x="3700282" y="1603716"/>
            <a:ext cx="4791436" cy="8470215"/>
            <a:chOff x="2032997" y="-2157413"/>
            <a:chExt cx="4791436" cy="8470215"/>
          </a:xfrm>
          <a:solidFill>
            <a:schemeClr val="tx1">
              <a:lumMod val="95000"/>
              <a:lumOff val="5000"/>
              <a:alpha val="90000"/>
            </a:schemeClr>
          </a:solidFill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D9AC212-A577-467E-B159-428356EB0237}"/>
                </a:ext>
              </a:extLst>
            </p:cNvPr>
            <p:cNvGrpSpPr/>
            <p:nvPr userDrawn="1"/>
          </p:nvGrpSpPr>
          <p:grpSpPr>
            <a:xfrm>
              <a:off x="2052047" y="-2157413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528244CE-F9E8-4123-8644-AC07953A687C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EB3A027B-77F6-4415-BD5A-3A7B5D403CDD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1DD16F1-4E51-439D-B9CC-95167E989B25}"/>
                </a:ext>
              </a:extLst>
            </p:cNvPr>
            <p:cNvGrpSpPr/>
            <p:nvPr userDrawn="1"/>
          </p:nvGrpSpPr>
          <p:grpSpPr>
            <a:xfrm>
              <a:off x="2032997" y="1773555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A0494155-F466-4D4A-8B63-E0787F083092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6E1DE78A-B624-4406-83D2-A4E5EFC0214D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67408" y="3924985"/>
            <a:ext cx="4660312" cy="385755"/>
          </a:xfrm>
          <a:solidFill>
            <a:srgbClr val="55565B"/>
          </a:solidFill>
          <a:effectLst>
            <a:outerShdw blurRad="330200" dist="2667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ko-KR" altLang="en-US" dirty="0" err="1"/>
              <a:t>컴퓨터그래픽스설계</a:t>
            </a:r>
            <a:r>
              <a:rPr lang="en-US" altLang="ko-KR" dirty="0"/>
              <a:t>[202102-ICE3016]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1F5913-C775-4BBD-ADE6-9B84A4B31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8514" y="4279373"/>
            <a:ext cx="4631149" cy="480588"/>
          </a:xfrm>
        </p:spPr>
        <p:txBody>
          <a:bodyPr/>
          <a:lstStyle/>
          <a:p>
            <a:pPr algn="dist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Designed By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오윤성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	                             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　　　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12171804 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9" name="대각선 줄무늬 68">
            <a:extLst>
              <a:ext uri="{FF2B5EF4-FFF2-40B4-BE49-F238E27FC236}">
                <a16:creationId xmlns:a16="http://schemas.microsoft.com/office/drawing/2014/main" id="{D1264939-BC87-424D-941E-EE57B39EDBA3}"/>
              </a:ext>
            </a:extLst>
          </p:cNvPr>
          <p:cNvSpPr/>
          <p:nvPr/>
        </p:nvSpPr>
        <p:spPr>
          <a:xfrm rot="10800000">
            <a:off x="5894700" y="2112251"/>
            <a:ext cx="284591" cy="284591"/>
          </a:xfrm>
          <a:prstGeom prst="diagStripe">
            <a:avLst>
              <a:gd name="adj" fmla="val 48540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0" name="대각선 줄무늬 69">
            <a:extLst>
              <a:ext uri="{FF2B5EF4-FFF2-40B4-BE49-F238E27FC236}">
                <a16:creationId xmlns:a16="http://schemas.microsoft.com/office/drawing/2014/main" id="{CE08E57D-A3A8-4F13-BC4F-68A0167D77F8}"/>
              </a:ext>
            </a:extLst>
          </p:cNvPr>
          <p:cNvSpPr/>
          <p:nvPr/>
        </p:nvSpPr>
        <p:spPr>
          <a:xfrm rot="10800000">
            <a:off x="8389663" y="2520916"/>
            <a:ext cx="275050" cy="275050"/>
          </a:xfrm>
          <a:prstGeom prst="diagStripe">
            <a:avLst>
              <a:gd name="adj" fmla="val 50213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대각선 줄무늬 70">
            <a:extLst>
              <a:ext uri="{FF2B5EF4-FFF2-40B4-BE49-F238E27FC236}">
                <a16:creationId xmlns:a16="http://schemas.microsoft.com/office/drawing/2014/main" id="{917C9335-9CA3-4B19-8204-072F207BB316}"/>
              </a:ext>
            </a:extLst>
          </p:cNvPr>
          <p:cNvSpPr/>
          <p:nvPr/>
        </p:nvSpPr>
        <p:spPr>
          <a:xfrm rot="10800000">
            <a:off x="3373315" y="3563022"/>
            <a:ext cx="319028" cy="319028"/>
          </a:xfrm>
          <a:prstGeom prst="diagStripe">
            <a:avLst>
              <a:gd name="adj" fmla="val 50213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대각선 줄무늬 71">
            <a:extLst>
              <a:ext uri="{FF2B5EF4-FFF2-40B4-BE49-F238E27FC236}">
                <a16:creationId xmlns:a16="http://schemas.microsoft.com/office/drawing/2014/main" id="{CDAA914B-AFBF-4B97-891A-47E86F2CEB8F}"/>
              </a:ext>
            </a:extLst>
          </p:cNvPr>
          <p:cNvSpPr/>
          <p:nvPr/>
        </p:nvSpPr>
        <p:spPr>
          <a:xfrm rot="10800000">
            <a:off x="3988017" y="2233513"/>
            <a:ext cx="135679" cy="135679"/>
          </a:xfrm>
          <a:prstGeom prst="diagStrip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대각선 줄무늬 72">
            <a:extLst>
              <a:ext uri="{FF2B5EF4-FFF2-40B4-BE49-F238E27FC236}">
                <a16:creationId xmlns:a16="http://schemas.microsoft.com/office/drawing/2014/main" id="{F7320F6A-71D9-42D3-93AC-433969B72C5F}"/>
              </a:ext>
            </a:extLst>
          </p:cNvPr>
          <p:cNvSpPr/>
          <p:nvPr/>
        </p:nvSpPr>
        <p:spPr>
          <a:xfrm>
            <a:off x="8196044" y="3606564"/>
            <a:ext cx="133667" cy="133667"/>
          </a:xfrm>
          <a:prstGeom prst="diagStripe">
            <a:avLst>
              <a:gd name="adj" fmla="val 0"/>
            </a:avLst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5" name="대각선 줄무늬 74">
            <a:extLst>
              <a:ext uri="{FF2B5EF4-FFF2-40B4-BE49-F238E27FC236}">
                <a16:creationId xmlns:a16="http://schemas.microsoft.com/office/drawing/2014/main" id="{CB197B1C-6E51-49A4-BD15-F5D21CBB4322}"/>
              </a:ext>
            </a:extLst>
          </p:cNvPr>
          <p:cNvSpPr/>
          <p:nvPr/>
        </p:nvSpPr>
        <p:spPr>
          <a:xfrm rot="10800000">
            <a:off x="6402094" y="3584578"/>
            <a:ext cx="135679" cy="135679"/>
          </a:xfrm>
          <a:prstGeom prst="diagStripe">
            <a:avLst>
              <a:gd name="adj" fmla="val 0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02454 " pathEditMode="relative" rAng="0" ptsTypes="AA">
                                      <p:cBhvr>
                                        <p:cTn id="10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1.04167E-6 0.10463 " pathEditMode="relative" rAng="0" ptsTypes="AA">
                                      <p:cBhvr>
                                        <p:cTn id="12" dur="2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Number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발사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4874004" y="4298224"/>
            <a:ext cx="6491778" cy="21361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549149-6131-4FFD-AACE-E59A98DD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93" y="704763"/>
            <a:ext cx="6132889" cy="2724237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BF20C775-6C0E-4EB0-8B5F-D499F59FBBC2}"/>
              </a:ext>
            </a:extLst>
          </p:cNvPr>
          <p:cNvSpPr txBox="1">
            <a:spLocks/>
          </p:cNvSpPr>
          <p:nvPr/>
        </p:nvSpPr>
        <p:spPr>
          <a:xfrm>
            <a:off x="4731745" y="4922026"/>
            <a:ext cx="6634037" cy="113119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Rotation, Translate</a:t>
            </a:r>
            <a:r>
              <a:rPr lang="ko-KR" altLang="en-US" dirty="0"/>
              <a:t> 를 이용해</a:t>
            </a:r>
          </a:p>
          <a:p>
            <a:pPr algn="l"/>
            <a:r>
              <a:rPr lang="ko-KR" altLang="en-US" dirty="0"/>
              <a:t>트리거</a:t>
            </a:r>
            <a:r>
              <a:rPr lang="en-US" altLang="ko-KR" dirty="0"/>
              <a:t>, </a:t>
            </a:r>
            <a:r>
              <a:rPr lang="ko-KR" altLang="en-US" dirty="0"/>
              <a:t>장전손잡이</a:t>
            </a:r>
            <a:r>
              <a:rPr lang="en-US" altLang="ko-KR" dirty="0"/>
              <a:t>, </a:t>
            </a:r>
            <a:r>
              <a:rPr lang="ko-KR" altLang="en-US" dirty="0"/>
              <a:t>탄피가 움직이는 것을 표현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A1DB478-5B2E-4562-86D6-9B0953218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893" y="3328987"/>
            <a:ext cx="3524250" cy="200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B31F295-9335-4715-957C-4CEAFB692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893" y="3534429"/>
            <a:ext cx="37623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10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Number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개머리판 조정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4874004" y="4298224"/>
            <a:ext cx="6491778" cy="21361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BF20C775-6C0E-4EB0-8B5F-D499F59FBBC2}"/>
              </a:ext>
            </a:extLst>
          </p:cNvPr>
          <p:cNvSpPr txBox="1">
            <a:spLocks/>
          </p:cNvSpPr>
          <p:nvPr/>
        </p:nvSpPr>
        <p:spPr>
          <a:xfrm>
            <a:off x="5000888" y="4235091"/>
            <a:ext cx="6634037" cy="113119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Translate</a:t>
            </a:r>
            <a:r>
              <a:rPr lang="ko-KR" altLang="en-US" dirty="0"/>
              <a:t> 를 이용해 움직임 표현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48AE3-72C3-4FAA-B433-FBFFF6367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94" y="704763"/>
            <a:ext cx="6132888" cy="27242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D3D6B6-4715-45D5-9365-271B37448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893" y="704762"/>
            <a:ext cx="6170029" cy="27242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CABED88-350F-4A6F-9BB2-60F2C2C14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2892" y="704761"/>
            <a:ext cx="6132888" cy="27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Number 4 : </a:t>
            </a:r>
            <a:r>
              <a:rPr lang="ko-KR" altLang="en-US" dirty="0" err="1"/>
              <a:t>탄알집</a:t>
            </a:r>
            <a:r>
              <a:rPr lang="ko-KR" altLang="en-US" dirty="0"/>
              <a:t> 분리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5190400" y="3676042"/>
            <a:ext cx="6491778" cy="21361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 </a:t>
            </a:r>
            <a:r>
              <a:rPr lang="ko-KR" altLang="en-US" dirty="0" err="1"/>
              <a:t>탄알집</a:t>
            </a:r>
            <a:r>
              <a:rPr lang="ko-KR" altLang="en-US" dirty="0"/>
              <a:t> 분리 결합 기능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FCB4ED-B360-4438-9D91-FEF49BE3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93" y="704763"/>
            <a:ext cx="6170029" cy="27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5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Number 5 : </a:t>
            </a:r>
            <a:r>
              <a:rPr lang="ko-KR" altLang="en-US" dirty="0"/>
              <a:t>반투명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5232893" y="4482782"/>
            <a:ext cx="6491778" cy="21361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Alpha Blending </a:t>
            </a:r>
            <a:r>
              <a:rPr lang="ko-KR" altLang="en-US" dirty="0"/>
              <a:t>기법을 이용해 반투명 표현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D94BB7-4E4C-446B-A697-9BE7C89B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93" y="704763"/>
            <a:ext cx="6132889" cy="27242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729529-3275-443D-BAC4-A4D67FFF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893" y="3581309"/>
            <a:ext cx="6132888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0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ko-KR" altLang="en-US" dirty="0"/>
              <a:t>마우스로 </a:t>
            </a:r>
            <a:r>
              <a:rPr lang="en-US" altLang="ko-KR" dirty="0"/>
              <a:t>selection</a:t>
            </a:r>
            <a:r>
              <a:rPr lang="ko-KR" altLang="en-US" dirty="0"/>
              <a:t>하고 스크롤</a:t>
            </a:r>
            <a:endParaRPr lang="en-US" altLang="ko-KR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5232893" y="4482782"/>
            <a:ext cx="6491778" cy="21361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1D246B-8CFB-4AA6-BB71-798C4CC0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93" y="2017789"/>
            <a:ext cx="6215104" cy="28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6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Game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6457144" y="4993962"/>
            <a:ext cx="5306761" cy="1492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마우스 우 클릭으로 </a:t>
            </a:r>
            <a:r>
              <a:rPr lang="en-US" altLang="ko-KR" dirty="0"/>
              <a:t>Game Mode </a:t>
            </a:r>
            <a:r>
              <a:rPr lang="ko-KR" altLang="en-US" dirty="0"/>
              <a:t>진입</a:t>
            </a:r>
            <a:endParaRPr lang="en-US" altLang="ko-KR" dirty="0"/>
          </a:p>
          <a:p>
            <a:pPr algn="l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6061AF-20AC-46A6-9F3B-94D445835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555" y="673291"/>
            <a:ext cx="6231467" cy="33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0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Game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6797612" y="3947930"/>
            <a:ext cx="5306761" cy="149229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타겟 적중 시 </a:t>
            </a:r>
            <a:r>
              <a:rPr lang="en-US" altLang="ko-KR" dirty="0"/>
              <a:t>score </a:t>
            </a:r>
            <a:r>
              <a:rPr lang="ko-KR" altLang="en-US" dirty="0"/>
              <a:t>획득</a:t>
            </a:r>
            <a:endParaRPr lang="en-US" altLang="ko-KR" dirty="0"/>
          </a:p>
          <a:p>
            <a:pPr algn="l"/>
            <a:r>
              <a:rPr lang="ko-KR" altLang="en-US" dirty="0"/>
              <a:t>총알 소진 시 문구 출력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4E68EA-6169-470E-A593-B03A1C89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343" y="1372808"/>
            <a:ext cx="6396747" cy="149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3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타겟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5232893" y="4482782"/>
            <a:ext cx="6491778" cy="21361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Game Mode</a:t>
            </a:r>
            <a:r>
              <a:rPr lang="ko-KR" altLang="en-US" dirty="0"/>
              <a:t> 활성화 시 타겟 생성</a:t>
            </a:r>
            <a:endParaRPr lang="en-US" altLang="ko-KR" dirty="0"/>
          </a:p>
          <a:p>
            <a:pPr algn="l"/>
            <a:r>
              <a:rPr lang="ko-KR" altLang="en-US" dirty="0"/>
              <a:t>마우스 좌 클릭으로 </a:t>
            </a:r>
            <a:r>
              <a:rPr lang="en-US" altLang="ko-KR" dirty="0"/>
              <a:t>hit</a:t>
            </a:r>
            <a:r>
              <a:rPr lang="ko-KR" altLang="en-US" dirty="0"/>
              <a:t> 시 뒤로 </a:t>
            </a:r>
            <a:r>
              <a:rPr lang="en-US" altLang="ko-KR" dirty="0"/>
              <a:t>-90</a:t>
            </a:r>
            <a:r>
              <a:rPr lang="ko-KR" altLang="en-US" dirty="0"/>
              <a:t>도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+90</a:t>
            </a:r>
            <a:r>
              <a:rPr lang="ko-KR" altLang="en-US" dirty="0"/>
              <a:t>도 </a:t>
            </a:r>
            <a:r>
              <a:rPr lang="en-US" altLang="ko-KR" dirty="0"/>
              <a:t>rotate</a:t>
            </a:r>
          </a:p>
          <a:p>
            <a:pPr algn="l"/>
            <a:r>
              <a:rPr lang="en-US" altLang="ko-KR" dirty="0" err="1"/>
              <a:t>glutSolidSphere</a:t>
            </a:r>
            <a:r>
              <a:rPr lang="ko-KR" altLang="en-US" dirty="0"/>
              <a:t>을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32F1FB-E375-433B-A105-359D19FF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178" y="404576"/>
            <a:ext cx="2487643" cy="2658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F351DF-F897-41B2-A47D-34FCE397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821" y="404576"/>
            <a:ext cx="4321890" cy="15134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D4ABA8-652F-4377-AA28-EE7BD17A9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821" y="1918047"/>
            <a:ext cx="1495425" cy="18288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F317FC1-5EA1-4AB1-A229-746F0ADA6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5246" y="1914785"/>
            <a:ext cx="14573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7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Game Mode - </a:t>
            </a:r>
            <a:r>
              <a:rPr lang="ko-KR" altLang="en-US" dirty="0"/>
              <a:t>시점 변화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4998521" y="4451718"/>
            <a:ext cx="6256289" cy="73558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500" dirty="0"/>
              <a:t>마우스가 움직이면 현재 </a:t>
            </a:r>
            <a:r>
              <a:rPr lang="en-US" altLang="ko-KR" sz="1500" dirty="0" err="1"/>
              <a:t>x,y</a:t>
            </a:r>
            <a:r>
              <a:rPr lang="ko-KR" altLang="en-US" sz="1500" dirty="0"/>
              <a:t>좌표와 움직이기 전 좌표인 </a:t>
            </a:r>
            <a:r>
              <a:rPr lang="en-US" altLang="ko-KR" sz="1500" dirty="0" err="1"/>
              <a:t>gX,gY</a:t>
            </a:r>
            <a:r>
              <a:rPr lang="ko-KR" altLang="en-US" sz="1500" dirty="0"/>
              <a:t>의 차를 이용해 카메라의 </a:t>
            </a:r>
            <a:r>
              <a:rPr lang="en-US" altLang="ko-KR" sz="1500" dirty="0"/>
              <a:t>position</a:t>
            </a:r>
            <a:r>
              <a:rPr lang="ko-KR" altLang="en-US" sz="1500" dirty="0"/>
              <a:t>은 그대로 두고</a:t>
            </a:r>
            <a:r>
              <a:rPr lang="en-US" altLang="ko-KR" sz="1500" dirty="0"/>
              <a:t>, view</a:t>
            </a:r>
            <a:r>
              <a:rPr lang="ko-KR" altLang="en-US" sz="1500" dirty="0"/>
              <a:t>를 바꿈</a:t>
            </a:r>
            <a:endParaRPr lang="en-US" altLang="ko-KR" sz="15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3010B49-AB30-4CE1-8DA2-162535459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522" y="849665"/>
            <a:ext cx="3188349" cy="2679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51DC1F-6831-42D0-9F6F-33DC31054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429" y="2045355"/>
            <a:ext cx="3861435" cy="1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6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Game Mode - </a:t>
            </a:r>
            <a:r>
              <a:rPr lang="ko-KR" altLang="en-US" dirty="0"/>
              <a:t>발사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개체 틀 2">
                <a:extLst>
                  <a:ext uri="{FF2B5EF4-FFF2-40B4-BE49-F238E27FC236}">
                    <a16:creationId xmlns:a16="http://schemas.microsoft.com/office/drawing/2014/main" id="{977C09D7-D00B-48FD-9964-249BEB3036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6103" y="3436649"/>
                <a:ext cx="1888840" cy="447453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lvl1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0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j-ea"/>
                    <a:ea typeface="+mj-ea"/>
                    <a:cs typeface="+mn-cs"/>
                  </a:defRPr>
                </a:lvl1pPr>
                <a:lvl2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1" hangingPunct="1">
                  <a:lnSpc>
                    <a:spcPct val="12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0" kern="1200" spc="-60" baseline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−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2 −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kumimoji="1" lang="en-US" altLang="ko-KR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−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2 −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kumimoji="1" lang="en-US" altLang="ko-KR" sz="1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mr-IN" altLang="ko-K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𝑧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 −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𝑧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𝑧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2 −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 </m:t>
                        </m:r>
                        <m:r>
                          <a:rPr kumimoji="1" lang="en-US" altLang="ko-KR" sz="1400" b="0" i="1" smtClean="0">
                            <a:latin typeface="Cambria Math" charset="0"/>
                          </a:rPr>
                          <m:t>𝑧</m:t>
                        </m:r>
                        <m:r>
                          <a:rPr kumimoji="1" lang="en-US" altLang="ko-KR" sz="1400" i="1">
                            <a:latin typeface="Cambria Math" charset="0"/>
                          </a:rPr>
                          <m:t>1</m:t>
                        </m:r>
                      </m:den>
                    </m:f>
                  </m:oMath>
                </a14:m>
                <a:endParaRPr kumimoji="1" lang="ko-KR" altLang="en-US" sz="1400" dirty="0"/>
              </a:p>
              <a:p>
                <a:pPr algn="l"/>
                <a:endParaRPr lang="en-US" altLang="ko-KR" sz="1500" dirty="0"/>
              </a:p>
            </p:txBody>
          </p:sp>
        </mc:Choice>
        <mc:Fallback xmlns="">
          <p:sp>
            <p:nvSpPr>
              <p:cNvPr id="10" name="텍스트 개체 틀 2">
                <a:extLst>
                  <a:ext uri="{FF2B5EF4-FFF2-40B4-BE49-F238E27FC236}">
                    <a16:creationId xmlns:a16="http://schemas.microsoft.com/office/drawing/2014/main" id="{977C09D7-D00B-48FD-9964-249BEB303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03" y="3436649"/>
                <a:ext cx="1888840" cy="447453"/>
              </a:xfrm>
              <a:prstGeom prst="rect">
                <a:avLst/>
              </a:prstGeom>
              <a:blipFill>
                <a:blip r:embed="rId3"/>
                <a:stretch>
                  <a:fillRect t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EFABD1F-2798-46B7-8A2A-CD421FB68F97}"/>
              </a:ext>
            </a:extLst>
          </p:cNvPr>
          <p:cNvSpPr txBox="1">
            <a:spLocks/>
          </p:cNvSpPr>
          <p:nvPr/>
        </p:nvSpPr>
        <p:spPr>
          <a:xfrm>
            <a:off x="5110549" y="2402312"/>
            <a:ext cx="6214588" cy="6177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ko-KR" altLang="en-US" dirty="0"/>
              <a:t>마우스 좌 클릭 시 총알 발사</a:t>
            </a:r>
            <a:endParaRPr lang="en-US" altLang="ko-KR" dirty="0"/>
          </a:p>
          <a:p>
            <a:pPr marL="457200" indent="-457200" algn="l">
              <a:buAutoNum type="arabicPeriod"/>
            </a:pPr>
            <a:r>
              <a:rPr lang="ko-KR" altLang="en-US" dirty="0"/>
              <a:t>카메라</a:t>
            </a:r>
            <a:r>
              <a:rPr lang="en-US" altLang="ko-KR" dirty="0"/>
              <a:t>, view </a:t>
            </a:r>
            <a:r>
              <a:rPr lang="ko-KR" altLang="en-US" dirty="0"/>
              <a:t>좌표를 이용해 직선의 방정식 구함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28859B75-A03B-4BDA-A169-D75619A10168}"/>
              </a:ext>
            </a:extLst>
          </p:cNvPr>
          <p:cNvSpPr txBox="1">
            <a:spLocks/>
          </p:cNvSpPr>
          <p:nvPr/>
        </p:nvSpPr>
        <p:spPr>
          <a:xfrm>
            <a:off x="5110549" y="3991854"/>
            <a:ext cx="6214588" cy="6177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3. </a:t>
            </a:r>
            <a:r>
              <a:rPr lang="ko-KR" altLang="en-US" dirty="0"/>
              <a:t>타겟의 </a:t>
            </a:r>
            <a:r>
              <a:rPr lang="en-US" altLang="ko-KR" dirty="0"/>
              <a:t>Z</a:t>
            </a:r>
            <a:r>
              <a:rPr lang="ko-KR" altLang="en-US" dirty="0"/>
              <a:t>좌표를 이용해 교차 판별</a:t>
            </a:r>
          </a:p>
        </p:txBody>
      </p:sp>
    </p:spTree>
    <p:extLst>
      <p:ext uri="{BB962C8B-B14F-4D97-AF65-F5344CB8AC3E}">
        <p14:creationId xmlns:p14="http://schemas.microsoft.com/office/powerpoint/2010/main" val="206759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5000" dirty="0"/>
              <a:t>CONTENTS</a:t>
            </a:r>
            <a:endParaRPr lang="ko-KR" altLang="en-US" sz="5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10AADEE-A96E-4E8A-9543-F0B46DAEB899}"/>
              </a:ext>
            </a:extLst>
          </p:cNvPr>
          <p:cNvGrpSpPr/>
          <p:nvPr/>
        </p:nvGrpSpPr>
        <p:grpSpPr>
          <a:xfrm>
            <a:off x="-44902" y="1753164"/>
            <a:ext cx="4520744" cy="7991692"/>
            <a:chOff x="2032997" y="-2157413"/>
            <a:chExt cx="4791436" cy="8470215"/>
          </a:xfrm>
          <a:solidFill>
            <a:schemeClr val="tx1">
              <a:lumMod val="95000"/>
              <a:lumOff val="5000"/>
              <a:alpha val="77000"/>
            </a:schemeClr>
          </a:solidFill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69DA74B-AB61-4DC5-B5FF-305D22715ED1}"/>
                </a:ext>
              </a:extLst>
            </p:cNvPr>
            <p:cNvGrpSpPr/>
            <p:nvPr userDrawn="1"/>
          </p:nvGrpSpPr>
          <p:grpSpPr>
            <a:xfrm>
              <a:off x="2052047" y="-2157413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DDCF7730-7E04-4EF2-9976-3F3CEFE198A5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0D9B6747-1D00-479F-A8B9-5BE2E703EDB3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E47CCE3-A7EC-4F08-9A22-486CA723FBD2}"/>
                </a:ext>
              </a:extLst>
            </p:cNvPr>
            <p:cNvGrpSpPr/>
            <p:nvPr userDrawn="1"/>
          </p:nvGrpSpPr>
          <p:grpSpPr>
            <a:xfrm>
              <a:off x="2032997" y="1773555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F62FA68-9F09-4E7F-959D-F4671AD8F9F7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60921DBC-0F8A-44A5-BE30-8A6FAFD327D7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MINI SUDDEN ATTACK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4FE929-AF8E-4473-9A7C-87AD40C479CA}"/>
              </a:ext>
            </a:extLst>
          </p:cNvPr>
          <p:cNvSpPr/>
          <p:nvPr/>
        </p:nvSpPr>
        <p:spPr>
          <a:xfrm>
            <a:off x="4435888" y="203200"/>
            <a:ext cx="7552912" cy="6467064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254000" dist="228600" dir="2700000" algn="tl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부제목 18">
            <a:extLst>
              <a:ext uri="{FF2B5EF4-FFF2-40B4-BE49-F238E27FC236}">
                <a16:creationId xmlns:a16="http://schemas.microsoft.com/office/drawing/2014/main" id="{76275C3A-84F3-4AF2-8F9C-9E7238EA72F5}"/>
              </a:ext>
            </a:extLst>
          </p:cNvPr>
          <p:cNvSpPr txBox="1">
            <a:spLocks/>
          </p:cNvSpPr>
          <p:nvPr/>
        </p:nvSpPr>
        <p:spPr>
          <a:xfrm>
            <a:off x="7305494" y="6304229"/>
            <a:ext cx="1905364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en-US" sz="8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30000"/>
                </a:schemeClr>
              </a:solidFill>
            </a:endParaRPr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038977" y="1075778"/>
            <a:ext cx="2438398" cy="4706442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1. </a:t>
            </a:r>
            <a:r>
              <a:rPr lang="ko-KR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프로젝트 목표</a:t>
            </a:r>
            <a:r>
              <a:rPr lang="en-US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2. </a:t>
            </a:r>
            <a:r>
              <a:rPr lang="ko-KR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개발 내용 및 과정</a:t>
            </a:r>
            <a:endParaRPr lang="en-US" altLang="ko-KR" sz="20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  <a:p>
            <a:pPr>
              <a:lnSpc>
                <a:spcPct val="200000"/>
              </a:lnSpc>
            </a:pPr>
            <a:r>
              <a:rPr lang="en-US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3. </a:t>
            </a:r>
            <a:r>
              <a:rPr lang="ko-KR" altLang="en-US" sz="20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</a:rPr>
              <a:t>플레이 영상</a:t>
            </a:r>
            <a:endParaRPr lang="en-US" altLang="en-US" sz="1000" b="1" dirty="0">
              <a:ln w="3175">
                <a:solidFill>
                  <a:schemeClr val="bg1">
                    <a:lumMod val="50000"/>
                    <a:alpha val="0"/>
                  </a:schemeClr>
                </a:solidFill>
              </a:ln>
            </a:endParaRPr>
          </a:p>
        </p:txBody>
      </p:sp>
      <p:sp>
        <p:nvSpPr>
          <p:cNvPr id="9" name="대각선 줄무늬 8">
            <a:extLst>
              <a:ext uri="{FF2B5EF4-FFF2-40B4-BE49-F238E27FC236}">
                <a16:creationId xmlns:a16="http://schemas.microsoft.com/office/drawing/2014/main" id="{2266CC53-B031-48EB-A8CD-5DA75CCFE8E4}"/>
              </a:ext>
            </a:extLst>
          </p:cNvPr>
          <p:cNvSpPr/>
          <p:nvPr/>
        </p:nvSpPr>
        <p:spPr>
          <a:xfrm rot="10800000">
            <a:off x="10088878" y="203199"/>
            <a:ext cx="1899921" cy="1899921"/>
          </a:xfrm>
          <a:prstGeom prst="diagStripe">
            <a:avLst>
              <a:gd name="adj" fmla="val 959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대각선 줄무늬 30">
            <a:extLst>
              <a:ext uri="{FF2B5EF4-FFF2-40B4-BE49-F238E27FC236}">
                <a16:creationId xmlns:a16="http://schemas.microsoft.com/office/drawing/2014/main" id="{C049C801-F96E-4AD7-B5B7-02E3824FF7A0}"/>
              </a:ext>
            </a:extLst>
          </p:cNvPr>
          <p:cNvSpPr/>
          <p:nvPr/>
        </p:nvSpPr>
        <p:spPr>
          <a:xfrm rot="10800000">
            <a:off x="4435888" y="4764900"/>
            <a:ext cx="1905364" cy="1905364"/>
          </a:xfrm>
          <a:prstGeom prst="diagStripe">
            <a:avLst>
              <a:gd name="adj" fmla="val 959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07F502E-5D83-4376-87F0-0D74774B270F}"/>
              </a:ext>
            </a:extLst>
          </p:cNvPr>
          <p:cNvGrpSpPr/>
          <p:nvPr/>
        </p:nvGrpSpPr>
        <p:grpSpPr>
          <a:xfrm>
            <a:off x="-52841" y="-3057170"/>
            <a:ext cx="4520744" cy="7991692"/>
            <a:chOff x="2032997" y="-2157413"/>
            <a:chExt cx="4791436" cy="8470215"/>
          </a:xfrm>
          <a:solidFill>
            <a:schemeClr val="tx1">
              <a:lumMod val="95000"/>
              <a:lumOff val="5000"/>
              <a:alpha val="37000"/>
            </a:schemeClr>
          </a:solidFill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09927FE-8DA9-41D1-B6E6-27BB9DB49929}"/>
                </a:ext>
              </a:extLst>
            </p:cNvPr>
            <p:cNvGrpSpPr/>
            <p:nvPr userDrawn="1"/>
          </p:nvGrpSpPr>
          <p:grpSpPr>
            <a:xfrm>
              <a:off x="2052047" y="-2157413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CABB9EDC-3B1E-4DB9-9E37-17111D3F049D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D465B616-7B1C-47D2-8F3F-6EB05B157BF0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85FA18D-A049-4E9F-8E96-251C69864841}"/>
                </a:ext>
              </a:extLst>
            </p:cNvPr>
            <p:cNvGrpSpPr/>
            <p:nvPr userDrawn="1"/>
          </p:nvGrpSpPr>
          <p:grpSpPr>
            <a:xfrm>
              <a:off x="2032997" y="1773555"/>
              <a:ext cx="4772386" cy="4539247"/>
              <a:chOff x="0" y="-252413"/>
              <a:chExt cx="4772386" cy="4539247"/>
            </a:xfrm>
            <a:grpFill/>
          </p:grpSpPr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4F947F76-6D68-430B-995C-6AB2B0DCF95A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9941F3C-C066-4F7A-9061-00CE801A4E19}"/>
                  </a:ext>
                </a:extLst>
              </p:cNvPr>
              <p:cNvSpPr/>
              <p:nvPr userDrawn="1"/>
            </p:nvSpPr>
            <p:spPr>
              <a:xfrm>
                <a:off x="2386193" y="-252413"/>
                <a:ext cx="2386193" cy="4286834"/>
              </a:xfrm>
              <a:custGeom>
                <a:avLst/>
                <a:gdLst>
                  <a:gd name="connsiteX0" fmla="*/ 5795963 w 5795963"/>
                  <a:gd name="connsiteY0" fmla="*/ 9846620 h 10412544"/>
                  <a:gd name="connsiteX1" fmla="*/ 5795963 w 5795963"/>
                  <a:gd name="connsiteY1" fmla="*/ 10354280 h 10412544"/>
                  <a:gd name="connsiteX2" fmla="*/ 5737698 w 5795963"/>
                  <a:gd name="connsiteY2" fmla="*/ 10412544 h 10412544"/>
                  <a:gd name="connsiteX3" fmla="*/ 5230038 w 5795963"/>
                  <a:gd name="connsiteY3" fmla="*/ 10412544 h 10412544"/>
                  <a:gd name="connsiteX4" fmla="*/ 5795963 w 5795963"/>
                  <a:gd name="connsiteY4" fmla="*/ 8982432 h 10412544"/>
                  <a:gd name="connsiteX5" fmla="*/ 5795963 w 5795963"/>
                  <a:gd name="connsiteY5" fmla="*/ 9490092 h 10412544"/>
                  <a:gd name="connsiteX6" fmla="*/ 4873511 w 5795963"/>
                  <a:gd name="connsiteY6" fmla="*/ 10412544 h 10412544"/>
                  <a:gd name="connsiteX7" fmla="*/ 4365851 w 5795963"/>
                  <a:gd name="connsiteY7" fmla="*/ 10412544 h 10412544"/>
                  <a:gd name="connsiteX8" fmla="*/ 5795963 w 5795963"/>
                  <a:gd name="connsiteY8" fmla="*/ 8118250 h 10412544"/>
                  <a:gd name="connsiteX9" fmla="*/ 5795963 w 5795963"/>
                  <a:gd name="connsiteY9" fmla="*/ 8625912 h 10412544"/>
                  <a:gd name="connsiteX10" fmla="*/ 4009331 w 5795963"/>
                  <a:gd name="connsiteY10" fmla="*/ 10412544 h 10412544"/>
                  <a:gd name="connsiteX11" fmla="*/ 3501670 w 5795963"/>
                  <a:gd name="connsiteY11" fmla="*/ 10412544 h 10412544"/>
                  <a:gd name="connsiteX12" fmla="*/ 5795963 w 5795963"/>
                  <a:gd name="connsiteY12" fmla="*/ 7254071 h 10412544"/>
                  <a:gd name="connsiteX13" fmla="*/ 5795963 w 5795963"/>
                  <a:gd name="connsiteY13" fmla="*/ 7761730 h 10412544"/>
                  <a:gd name="connsiteX14" fmla="*/ 3145150 w 5795963"/>
                  <a:gd name="connsiteY14" fmla="*/ 10412544 h 10412544"/>
                  <a:gd name="connsiteX15" fmla="*/ 2637490 w 5795963"/>
                  <a:gd name="connsiteY15" fmla="*/ 10412544 h 10412544"/>
                  <a:gd name="connsiteX16" fmla="*/ 5795963 w 5795963"/>
                  <a:gd name="connsiteY16" fmla="*/ 6389890 h 10412544"/>
                  <a:gd name="connsiteX17" fmla="*/ 5795963 w 5795963"/>
                  <a:gd name="connsiteY17" fmla="*/ 6897548 h 10412544"/>
                  <a:gd name="connsiteX18" fmla="*/ 2280967 w 5795963"/>
                  <a:gd name="connsiteY18" fmla="*/ 10412544 h 10412544"/>
                  <a:gd name="connsiteX19" fmla="*/ 1773311 w 5795963"/>
                  <a:gd name="connsiteY19" fmla="*/ 10412544 h 10412544"/>
                  <a:gd name="connsiteX20" fmla="*/ 5795963 w 5795963"/>
                  <a:gd name="connsiteY20" fmla="*/ 5525709 h 10412544"/>
                  <a:gd name="connsiteX21" fmla="*/ 5795963 w 5795963"/>
                  <a:gd name="connsiteY21" fmla="*/ 6033369 h 10412544"/>
                  <a:gd name="connsiteX22" fmla="*/ 1416789 w 5795963"/>
                  <a:gd name="connsiteY22" fmla="*/ 10412544 h 10412544"/>
                  <a:gd name="connsiteX23" fmla="*/ 909129 w 5795963"/>
                  <a:gd name="connsiteY23" fmla="*/ 10412544 h 10412544"/>
                  <a:gd name="connsiteX24" fmla="*/ 5795963 w 5795963"/>
                  <a:gd name="connsiteY24" fmla="*/ 4661529 h 10412544"/>
                  <a:gd name="connsiteX25" fmla="*/ 5795963 w 5795963"/>
                  <a:gd name="connsiteY25" fmla="*/ 5169188 h 10412544"/>
                  <a:gd name="connsiteX26" fmla="*/ 552608 w 5795963"/>
                  <a:gd name="connsiteY26" fmla="*/ 10412544 h 10412544"/>
                  <a:gd name="connsiteX27" fmla="*/ 44949 w 5795963"/>
                  <a:gd name="connsiteY27" fmla="*/ 10412544 h 10412544"/>
                  <a:gd name="connsiteX28" fmla="*/ 5795963 w 5795963"/>
                  <a:gd name="connsiteY28" fmla="*/ 3797348 h 10412544"/>
                  <a:gd name="connsiteX29" fmla="*/ 5795963 w 5795963"/>
                  <a:gd name="connsiteY29" fmla="*/ 4305007 h 10412544"/>
                  <a:gd name="connsiteX30" fmla="*/ 0 w 5795963"/>
                  <a:gd name="connsiteY30" fmla="*/ 10100972 h 10412544"/>
                  <a:gd name="connsiteX31" fmla="*/ 0 w 5795963"/>
                  <a:gd name="connsiteY31" fmla="*/ 9593312 h 10412544"/>
                  <a:gd name="connsiteX32" fmla="*/ 5795963 w 5795963"/>
                  <a:gd name="connsiteY32" fmla="*/ 2933167 h 10412544"/>
                  <a:gd name="connsiteX33" fmla="*/ 5795963 w 5795963"/>
                  <a:gd name="connsiteY33" fmla="*/ 3440826 h 10412544"/>
                  <a:gd name="connsiteX34" fmla="*/ 0 w 5795963"/>
                  <a:gd name="connsiteY34" fmla="*/ 9236790 h 10412544"/>
                  <a:gd name="connsiteX35" fmla="*/ 0 w 5795963"/>
                  <a:gd name="connsiteY35" fmla="*/ 8729130 h 10412544"/>
                  <a:gd name="connsiteX36" fmla="*/ 5795963 w 5795963"/>
                  <a:gd name="connsiteY36" fmla="*/ 2068986 h 10412544"/>
                  <a:gd name="connsiteX37" fmla="*/ 5795963 w 5795963"/>
                  <a:gd name="connsiteY37" fmla="*/ 2576647 h 10412544"/>
                  <a:gd name="connsiteX38" fmla="*/ 0 w 5795963"/>
                  <a:gd name="connsiteY38" fmla="*/ 8372610 h 10412544"/>
                  <a:gd name="connsiteX39" fmla="*/ 0 w 5795963"/>
                  <a:gd name="connsiteY39" fmla="*/ 7864950 h 10412544"/>
                  <a:gd name="connsiteX40" fmla="*/ 5795963 w 5795963"/>
                  <a:gd name="connsiteY40" fmla="*/ 1204806 h 10412544"/>
                  <a:gd name="connsiteX41" fmla="*/ 5795963 w 5795963"/>
                  <a:gd name="connsiteY41" fmla="*/ 1712464 h 10412544"/>
                  <a:gd name="connsiteX42" fmla="*/ 0 w 5795963"/>
                  <a:gd name="connsiteY42" fmla="*/ 7508427 h 10412544"/>
                  <a:gd name="connsiteX43" fmla="*/ 0 w 5795963"/>
                  <a:gd name="connsiteY43" fmla="*/ 7000772 h 10412544"/>
                  <a:gd name="connsiteX44" fmla="*/ 5795963 w 5795963"/>
                  <a:gd name="connsiteY44" fmla="*/ 340625 h 10412544"/>
                  <a:gd name="connsiteX45" fmla="*/ 5795963 w 5795963"/>
                  <a:gd name="connsiteY45" fmla="*/ 848284 h 10412544"/>
                  <a:gd name="connsiteX46" fmla="*/ 0 w 5795963"/>
                  <a:gd name="connsiteY46" fmla="*/ 6644248 h 10412544"/>
                  <a:gd name="connsiteX47" fmla="*/ 0 w 5795963"/>
                  <a:gd name="connsiteY47" fmla="*/ 6136590 h 10412544"/>
                  <a:gd name="connsiteX48" fmla="*/ 5272407 w 5795963"/>
                  <a:gd name="connsiteY48" fmla="*/ 0 h 10412544"/>
                  <a:gd name="connsiteX49" fmla="*/ 5780067 w 5795963"/>
                  <a:gd name="connsiteY49" fmla="*/ 0 h 10412544"/>
                  <a:gd name="connsiteX50" fmla="*/ 0 w 5795963"/>
                  <a:gd name="connsiteY50" fmla="*/ 5780066 h 10412544"/>
                  <a:gd name="connsiteX51" fmla="*/ 0 w 5795963"/>
                  <a:gd name="connsiteY51" fmla="*/ 5272408 h 10412544"/>
                  <a:gd name="connsiteX52" fmla="*/ 4408226 w 5795963"/>
                  <a:gd name="connsiteY52" fmla="*/ 0 h 10412544"/>
                  <a:gd name="connsiteX53" fmla="*/ 4915885 w 5795963"/>
                  <a:gd name="connsiteY53" fmla="*/ 0 h 10412544"/>
                  <a:gd name="connsiteX54" fmla="*/ 0 w 5795963"/>
                  <a:gd name="connsiteY54" fmla="*/ 4915886 h 10412544"/>
                  <a:gd name="connsiteX55" fmla="*/ 0 w 5795963"/>
                  <a:gd name="connsiteY55" fmla="*/ 4408226 h 10412544"/>
                  <a:gd name="connsiteX56" fmla="*/ 3544047 w 5795963"/>
                  <a:gd name="connsiteY56" fmla="*/ 0 h 10412544"/>
                  <a:gd name="connsiteX57" fmla="*/ 4051705 w 5795963"/>
                  <a:gd name="connsiteY57" fmla="*/ 0 h 10412544"/>
                  <a:gd name="connsiteX58" fmla="*/ 0 w 5795963"/>
                  <a:gd name="connsiteY58" fmla="*/ 4051706 h 10412544"/>
                  <a:gd name="connsiteX59" fmla="*/ 0 w 5795963"/>
                  <a:gd name="connsiteY59" fmla="*/ 3544046 h 10412544"/>
                  <a:gd name="connsiteX60" fmla="*/ 2679865 w 5795963"/>
                  <a:gd name="connsiteY60" fmla="*/ 0 h 10412544"/>
                  <a:gd name="connsiteX61" fmla="*/ 3187525 w 5795963"/>
                  <a:gd name="connsiteY61" fmla="*/ 0 h 10412544"/>
                  <a:gd name="connsiteX62" fmla="*/ 0 w 5795963"/>
                  <a:gd name="connsiteY62" fmla="*/ 3187525 h 10412544"/>
                  <a:gd name="connsiteX63" fmla="*/ 0 w 5795963"/>
                  <a:gd name="connsiteY63" fmla="*/ 2679866 h 10412544"/>
                  <a:gd name="connsiteX64" fmla="*/ 1815685 w 5795963"/>
                  <a:gd name="connsiteY64" fmla="*/ 0 h 10412544"/>
                  <a:gd name="connsiteX65" fmla="*/ 2323345 w 5795963"/>
                  <a:gd name="connsiteY65" fmla="*/ 0 h 10412544"/>
                  <a:gd name="connsiteX66" fmla="*/ 0 w 5795963"/>
                  <a:gd name="connsiteY66" fmla="*/ 2323345 h 10412544"/>
                  <a:gd name="connsiteX67" fmla="*/ 0 w 5795963"/>
                  <a:gd name="connsiteY67" fmla="*/ 1815685 h 10412544"/>
                  <a:gd name="connsiteX68" fmla="*/ 951504 w 5795963"/>
                  <a:gd name="connsiteY68" fmla="*/ 0 h 10412544"/>
                  <a:gd name="connsiteX69" fmla="*/ 1459163 w 5795963"/>
                  <a:gd name="connsiteY69" fmla="*/ 0 h 10412544"/>
                  <a:gd name="connsiteX70" fmla="*/ 0 w 5795963"/>
                  <a:gd name="connsiteY70" fmla="*/ 1459163 h 10412544"/>
                  <a:gd name="connsiteX71" fmla="*/ 0 w 5795963"/>
                  <a:gd name="connsiteY71" fmla="*/ 951504 h 10412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795963" h="10412544">
                    <a:moveTo>
                      <a:pt x="5795963" y="9846620"/>
                    </a:moveTo>
                    <a:lnTo>
                      <a:pt x="5795963" y="10354280"/>
                    </a:lnTo>
                    <a:lnTo>
                      <a:pt x="5737698" y="10412544"/>
                    </a:lnTo>
                    <a:lnTo>
                      <a:pt x="5230038" y="10412544"/>
                    </a:lnTo>
                    <a:close/>
                    <a:moveTo>
                      <a:pt x="5795963" y="8982432"/>
                    </a:moveTo>
                    <a:lnTo>
                      <a:pt x="5795963" y="9490092"/>
                    </a:lnTo>
                    <a:lnTo>
                      <a:pt x="4873511" y="10412544"/>
                    </a:lnTo>
                    <a:lnTo>
                      <a:pt x="4365851" y="10412544"/>
                    </a:lnTo>
                    <a:close/>
                    <a:moveTo>
                      <a:pt x="5795963" y="8118250"/>
                    </a:moveTo>
                    <a:lnTo>
                      <a:pt x="5795963" y="8625912"/>
                    </a:lnTo>
                    <a:lnTo>
                      <a:pt x="4009331" y="10412544"/>
                    </a:lnTo>
                    <a:lnTo>
                      <a:pt x="3501670" y="10412544"/>
                    </a:lnTo>
                    <a:close/>
                    <a:moveTo>
                      <a:pt x="5795963" y="7254071"/>
                    </a:moveTo>
                    <a:lnTo>
                      <a:pt x="5795963" y="7761730"/>
                    </a:lnTo>
                    <a:lnTo>
                      <a:pt x="3145150" y="10412544"/>
                    </a:lnTo>
                    <a:lnTo>
                      <a:pt x="2637490" y="10412544"/>
                    </a:lnTo>
                    <a:close/>
                    <a:moveTo>
                      <a:pt x="5795963" y="6389890"/>
                    </a:moveTo>
                    <a:lnTo>
                      <a:pt x="5795963" y="6897548"/>
                    </a:lnTo>
                    <a:lnTo>
                      <a:pt x="2280967" y="10412544"/>
                    </a:lnTo>
                    <a:lnTo>
                      <a:pt x="1773311" y="10412544"/>
                    </a:lnTo>
                    <a:close/>
                    <a:moveTo>
                      <a:pt x="5795963" y="5525709"/>
                    </a:moveTo>
                    <a:lnTo>
                      <a:pt x="5795963" y="6033369"/>
                    </a:lnTo>
                    <a:lnTo>
                      <a:pt x="1416789" y="10412544"/>
                    </a:lnTo>
                    <a:lnTo>
                      <a:pt x="909129" y="10412544"/>
                    </a:lnTo>
                    <a:close/>
                    <a:moveTo>
                      <a:pt x="5795963" y="4661529"/>
                    </a:moveTo>
                    <a:lnTo>
                      <a:pt x="5795963" y="5169188"/>
                    </a:lnTo>
                    <a:lnTo>
                      <a:pt x="552608" y="10412544"/>
                    </a:lnTo>
                    <a:lnTo>
                      <a:pt x="44949" y="10412544"/>
                    </a:lnTo>
                    <a:close/>
                    <a:moveTo>
                      <a:pt x="5795963" y="3797348"/>
                    </a:moveTo>
                    <a:lnTo>
                      <a:pt x="5795963" y="4305007"/>
                    </a:lnTo>
                    <a:lnTo>
                      <a:pt x="0" y="10100972"/>
                    </a:lnTo>
                    <a:lnTo>
                      <a:pt x="0" y="9593312"/>
                    </a:lnTo>
                    <a:close/>
                    <a:moveTo>
                      <a:pt x="5795963" y="2933167"/>
                    </a:moveTo>
                    <a:lnTo>
                      <a:pt x="5795963" y="3440826"/>
                    </a:lnTo>
                    <a:lnTo>
                      <a:pt x="0" y="9236790"/>
                    </a:lnTo>
                    <a:lnTo>
                      <a:pt x="0" y="8729130"/>
                    </a:lnTo>
                    <a:close/>
                    <a:moveTo>
                      <a:pt x="5795963" y="2068986"/>
                    </a:moveTo>
                    <a:lnTo>
                      <a:pt x="5795963" y="2576647"/>
                    </a:lnTo>
                    <a:lnTo>
                      <a:pt x="0" y="8372610"/>
                    </a:lnTo>
                    <a:lnTo>
                      <a:pt x="0" y="7864950"/>
                    </a:lnTo>
                    <a:close/>
                    <a:moveTo>
                      <a:pt x="5795963" y="1204806"/>
                    </a:moveTo>
                    <a:lnTo>
                      <a:pt x="5795963" y="1712464"/>
                    </a:lnTo>
                    <a:lnTo>
                      <a:pt x="0" y="7508427"/>
                    </a:lnTo>
                    <a:lnTo>
                      <a:pt x="0" y="7000772"/>
                    </a:lnTo>
                    <a:close/>
                    <a:moveTo>
                      <a:pt x="5795963" y="340625"/>
                    </a:moveTo>
                    <a:lnTo>
                      <a:pt x="5795963" y="848284"/>
                    </a:lnTo>
                    <a:lnTo>
                      <a:pt x="0" y="6644248"/>
                    </a:lnTo>
                    <a:lnTo>
                      <a:pt x="0" y="6136590"/>
                    </a:lnTo>
                    <a:close/>
                    <a:moveTo>
                      <a:pt x="5272407" y="0"/>
                    </a:moveTo>
                    <a:lnTo>
                      <a:pt x="5780067" y="0"/>
                    </a:lnTo>
                    <a:lnTo>
                      <a:pt x="0" y="5780066"/>
                    </a:lnTo>
                    <a:lnTo>
                      <a:pt x="0" y="5272408"/>
                    </a:lnTo>
                    <a:close/>
                    <a:moveTo>
                      <a:pt x="4408226" y="0"/>
                    </a:moveTo>
                    <a:lnTo>
                      <a:pt x="4915885" y="0"/>
                    </a:lnTo>
                    <a:lnTo>
                      <a:pt x="0" y="4915886"/>
                    </a:lnTo>
                    <a:lnTo>
                      <a:pt x="0" y="4408226"/>
                    </a:lnTo>
                    <a:close/>
                    <a:moveTo>
                      <a:pt x="3544047" y="0"/>
                    </a:moveTo>
                    <a:lnTo>
                      <a:pt x="4051705" y="0"/>
                    </a:lnTo>
                    <a:lnTo>
                      <a:pt x="0" y="4051706"/>
                    </a:lnTo>
                    <a:lnTo>
                      <a:pt x="0" y="3544046"/>
                    </a:lnTo>
                    <a:close/>
                    <a:moveTo>
                      <a:pt x="2679865" y="0"/>
                    </a:moveTo>
                    <a:lnTo>
                      <a:pt x="3187525" y="0"/>
                    </a:lnTo>
                    <a:lnTo>
                      <a:pt x="0" y="3187525"/>
                    </a:lnTo>
                    <a:lnTo>
                      <a:pt x="0" y="2679866"/>
                    </a:lnTo>
                    <a:close/>
                    <a:moveTo>
                      <a:pt x="1815685" y="0"/>
                    </a:moveTo>
                    <a:lnTo>
                      <a:pt x="2323345" y="0"/>
                    </a:lnTo>
                    <a:lnTo>
                      <a:pt x="0" y="2323345"/>
                    </a:lnTo>
                    <a:lnTo>
                      <a:pt x="0" y="1815685"/>
                    </a:lnTo>
                    <a:close/>
                    <a:moveTo>
                      <a:pt x="951504" y="0"/>
                    </a:moveTo>
                    <a:lnTo>
                      <a:pt x="1459163" y="0"/>
                    </a:lnTo>
                    <a:lnTo>
                      <a:pt x="0" y="1459163"/>
                    </a:lnTo>
                    <a:lnTo>
                      <a:pt x="0" y="9515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02454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0.10463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Game Mode - </a:t>
            </a:r>
            <a:r>
              <a:rPr lang="ko-KR" altLang="en-US" dirty="0"/>
              <a:t>이동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EFABD1F-2798-46B7-8A2A-CD421FB68F97}"/>
              </a:ext>
            </a:extLst>
          </p:cNvPr>
          <p:cNvSpPr txBox="1">
            <a:spLocks/>
          </p:cNvSpPr>
          <p:nvPr/>
        </p:nvSpPr>
        <p:spPr>
          <a:xfrm>
            <a:off x="4867268" y="5162290"/>
            <a:ext cx="6214588" cy="12800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en-US" altLang="ko-KR" dirty="0"/>
              <a:t>‘A’, ‘S’, ‘D’, ‘W’</a:t>
            </a:r>
            <a:r>
              <a:rPr lang="ko-KR" altLang="en-US" dirty="0"/>
              <a:t>를 이용해 카메라의 좌표 변경</a:t>
            </a:r>
            <a:endParaRPr lang="en-US" altLang="ko-KR" dirty="0"/>
          </a:p>
          <a:p>
            <a:pPr algn="l"/>
            <a:r>
              <a:rPr lang="en-US" altLang="ko-KR" dirty="0"/>
              <a:t>Case : ‘W’, ‘S’	</a:t>
            </a:r>
            <a:r>
              <a:rPr lang="ko-KR" altLang="en-US" dirty="0"/>
              <a:t> </a:t>
            </a:r>
            <a:r>
              <a:rPr lang="en-US" altLang="ko-KR" dirty="0"/>
              <a:t>	Case : ‘A’, ‘D’</a:t>
            </a:r>
          </a:p>
          <a:p>
            <a:pPr algn="l"/>
            <a:r>
              <a:rPr lang="en-US" altLang="ko-KR" dirty="0"/>
              <a:t>Z</a:t>
            </a:r>
            <a:r>
              <a:rPr lang="ko-KR" altLang="en-US" dirty="0"/>
              <a:t>좌표 변화</a:t>
            </a:r>
            <a:r>
              <a:rPr lang="en-US" altLang="ko-KR" dirty="0"/>
              <a:t>	 	X</a:t>
            </a:r>
            <a:r>
              <a:rPr lang="ko-KR" altLang="en-US" dirty="0"/>
              <a:t>좌표 변화</a:t>
            </a:r>
            <a:endParaRPr lang="en-US" altLang="ko-KR" dirty="0"/>
          </a:p>
          <a:p>
            <a:pPr algn="l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362AB1-2C38-4184-9BB0-2E88E0394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34" y="723900"/>
            <a:ext cx="2838450" cy="2705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5DE438-C1B3-4FD7-9564-5735B4A85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001" y="723901"/>
            <a:ext cx="2318657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5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Sound</a:t>
            </a:r>
            <a:endParaRPr lang="ko-KR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EFABD1F-2798-46B7-8A2A-CD421FB68F97}"/>
              </a:ext>
            </a:extLst>
          </p:cNvPr>
          <p:cNvSpPr txBox="1">
            <a:spLocks/>
          </p:cNvSpPr>
          <p:nvPr/>
        </p:nvSpPr>
        <p:spPr>
          <a:xfrm>
            <a:off x="5135716" y="4963007"/>
            <a:ext cx="6214588" cy="6177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Background : </a:t>
            </a:r>
            <a:r>
              <a:rPr lang="ko-KR" altLang="en-US" dirty="0"/>
              <a:t>배경음악 </a:t>
            </a:r>
            <a:r>
              <a:rPr lang="en-US" altLang="ko-KR" dirty="0"/>
              <a:t>( m:</a:t>
            </a:r>
            <a:r>
              <a:rPr lang="ko-KR" altLang="en-US" dirty="0"/>
              <a:t> </a:t>
            </a:r>
            <a:r>
              <a:rPr lang="en-US" altLang="ko-KR" dirty="0"/>
              <a:t>on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off )</a:t>
            </a:r>
          </a:p>
          <a:p>
            <a:pPr algn="l"/>
            <a:r>
              <a:rPr lang="en-US" altLang="ko-KR" dirty="0" err="1"/>
              <a:t>Notbullet</a:t>
            </a:r>
            <a:r>
              <a:rPr lang="en-US" altLang="ko-KR" dirty="0"/>
              <a:t> : </a:t>
            </a:r>
            <a:r>
              <a:rPr lang="ko-KR" altLang="en-US" dirty="0"/>
              <a:t>총알이 없을 때 좌 클릭</a:t>
            </a:r>
            <a:endParaRPr lang="en-US" altLang="ko-KR" dirty="0"/>
          </a:p>
          <a:p>
            <a:pPr algn="l"/>
            <a:r>
              <a:rPr lang="en-US" altLang="ko-KR" dirty="0"/>
              <a:t>Reload : </a:t>
            </a:r>
            <a:r>
              <a:rPr lang="ko-KR" altLang="en-US" dirty="0"/>
              <a:t>장전 소리</a:t>
            </a:r>
            <a:endParaRPr lang="en-US" altLang="ko-KR" dirty="0"/>
          </a:p>
          <a:p>
            <a:pPr algn="l"/>
            <a:r>
              <a:rPr lang="en-US" altLang="ko-KR" dirty="0"/>
              <a:t>Sound : </a:t>
            </a:r>
            <a:r>
              <a:rPr lang="ko-KR" altLang="en-US" dirty="0"/>
              <a:t>총알 발사 소리</a:t>
            </a:r>
            <a:endParaRPr lang="en-US" altLang="ko-KR" dirty="0"/>
          </a:p>
          <a:p>
            <a:pPr algn="l"/>
            <a:r>
              <a:rPr lang="en-US" altLang="ko-KR" dirty="0"/>
              <a:t>Walk : </a:t>
            </a:r>
            <a:r>
              <a:rPr lang="ko-KR" altLang="en-US" dirty="0"/>
              <a:t>걷는 소리</a:t>
            </a:r>
            <a:endParaRPr lang="en-US" altLang="ko-KR" dirty="0"/>
          </a:p>
          <a:p>
            <a:pPr algn="l"/>
            <a:r>
              <a:rPr lang="en-US" altLang="ko-KR" dirty="0"/>
              <a:t>Swap : </a:t>
            </a:r>
            <a:r>
              <a:rPr lang="ko-KR" altLang="en-US" dirty="0"/>
              <a:t>총 드는 소리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2B5D27-7888-4774-A18C-614073432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513" y="1562871"/>
            <a:ext cx="1514475" cy="190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808C6C-C952-480F-AA51-7B8FD187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13" y="1753371"/>
            <a:ext cx="2933700" cy="8286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DADFFB-BFAD-4229-813A-E88B7EE6C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2513" y="2574361"/>
            <a:ext cx="2647950" cy="800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2F2573-2BAA-45C7-A0EF-EC2EDC6FB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8338" y="1562871"/>
            <a:ext cx="26384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3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2E7248FA-513B-48E3-A1FF-0B427AA51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7598" y="2929502"/>
            <a:ext cx="6836803" cy="998996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11948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F3B3D245-B48A-43E8-8F28-BCBF3684D0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451" y="2776756"/>
            <a:ext cx="3632210" cy="1151742"/>
          </a:xfrm>
        </p:spPr>
        <p:txBody>
          <a:bodyPr/>
          <a:lstStyle/>
          <a:p>
            <a:r>
              <a:rPr lang="ko-KR" altLang="en-US" sz="2000" dirty="0"/>
              <a:t>프로젝트 목표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29FA5C-0C14-49CF-B5FD-C11898F37B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81981" y="478172"/>
            <a:ext cx="7063274" cy="6006518"/>
          </a:xfrm>
        </p:spPr>
        <p:txBody>
          <a:bodyPr/>
          <a:lstStyle/>
          <a:p>
            <a:pPr algn="l"/>
            <a:r>
              <a:rPr lang="en-US" altLang="ko-KR" dirty="0"/>
              <a:t>ⅰ.</a:t>
            </a:r>
            <a:r>
              <a:rPr lang="ko-KR" altLang="en-US" dirty="0"/>
              <a:t> </a:t>
            </a:r>
            <a:r>
              <a:rPr lang="en-US" altLang="ko-KR" dirty="0"/>
              <a:t>Blender</a:t>
            </a:r>
            <a:r>
              <a:rPr lang="ko-KR" altLang="en-US" dirty="0"/>
              <a:t>와 </a:t>
            </a:r>
            <a:r>
              <a:rPr lang="en-US" altLang="ko-KR" dirty="0"/>
              <a:t>OpenGL</a:t>
            </a:r>
            <a:r>
              <a:rPr lang="ko-KR" altLang="en-US" dirty="0"/>
              <a:t>을 이용한 </a:t>
            </a:r>
            <a:r>
              <a:rPr lang="en-US" altLang="ko-KR" dirty="0"/>
              <a:t>FPS</a:t>
            </a:r>
            <a:r>
              <a:rPr lang="ko-KR" altLang="en-US" dirty="0"/>
              <a:t> </a:t>
            </a:r>
            <a:r>
              <a:rPr lang="en-US" altLang="ko-KR" dirty="0"/>
              <a:t>GAME </a:t>
            </a:r>
            <a:r>
              <a:rPr lang="ko-KR" altLang="en-US" dirty="0"/>
              <a:t>제작</a:t>
            </a:r>
            <a:endParaRPr lang="en-US" altLang="ko-KR" dirty="0"/>
          </a:p>
          <a:p>
            <a:pPr algn="l"/>
            <a:r>
              <a:rPr lang="en-US" altLang="ko-KR" dirty="0"/>
              <a:t>ⅱ. Polygon,</a:t>
            </a:r>
            <a:r>
              <a:rPr lang="ko-KR" altLang="en-US" dirty="0"/>
              <a:t> </a:t>
            </a:r>
            <a:r>
              <a:rPr lang="en-US" altLang="ko-KR" dirty="0"/>
              <a:t>Quadric </a:t>
            </a:r>
            <a:r>
              <a:rPr lang="ko-KR" altLang="en-US" dirty="0"/>
              <a:t>등을 사용해 </a:t>
            </a:r>
            <a:r>
              <a:rPr lang="en-US" altLang="ko-KR" dirty="0"/>
              <a:t>Object </a:t>
            </a:r>
            <a:r>
              <a:rPr lang="ko-KR" altLang="en-US" dirty="0"/>
              <a:t>모델링</a:t>
            </a:r>
            <a:endParaRPr lang="en-US" altLang="ko-KR" dirty="0"/>
          </a:p>
          <a:p>
            <a:pPr algn="l"/>
            <a:r>
              <a:rPr lang="en-US" altLang="ko-KR" dirty="0"/>
              <a:t>ⅲ. Keyboard</a:t>
            </a:r>
            <a:r>
              <a:rPr lang="ko-KR" altLang="en-US" dirty="0"/>
              <a:t>와 </a:t>
            </a:r>
            <a:r>
              <a:rPr lang="en-US" altLang="ko-KR" dirty="0"/>
              <a:t>Mouse</a:t>
            </a:r>
            <a:r>
              <a:rPr lang="ko-KR" altLang="en-US" dirty="0"/>
              <a:t>를 사용한 기능 구현</a:t>
            </a:r>
            <a:endParaRPr lang="en-US" altLang="ko-KR" dirty="0"/>
          </a:p>
          <a:p>
            <a:pPr algn="l"/>
            <a:r>
              <a:rPr lang="en-US" altLang="ko-KR" dirty="0"/>
              <a:t>ⅳ. SDL library</a:t>
            </a:r>
            <a:r>
              <a:rPr lang="ko-KR" altLang="en-US" dirty="0"/>
              <a:t>를 이용해 이미지와</a:t>
            </a:r>
            <a:r>
              <a:rPr lang="en-US" altLang="ko-KR" dirty="0"/>
              <a:t> </a:t>
            </a:r>
            <a:r>
              <a:rPr lang="ko-KR" altLang="en-US" dirty="0"/>
              <a:t>사운드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82901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D62E65B-5AFA-4FF5-951A-D55A15FD7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7A3F96-6F6E-4F11-B456-5FB174131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모델 선정</a:t>
            </a:r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A11E9D3-BB25-4246-9DA9-68383BB7C6BC}"/>
              </a:ext>
            </a:extLst>
          </p:cNvPr>
          <p:cNvSpPr txBox="1">
            <a:spLocks/>
          </p:cNvSpPr>
          <p:nvPr/>
        </p:nvSpPr>
        <p:spPr>
          <a:xfrm>
            <a:off x="4724656" y="4545961"/>
            <a:ext cx="7045097" cy="164957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모델 선정 이유 </a:t>
            </a:r>
            <a:r>
              <a:rPr lang="en-US" altLang="ko-KR" dirty="0"/>
              <a:t>: </a:t>
            </a:r>
            <a:r>
              <a:rPr lang="ko-KR" altLang="en-US" dirty="0"/>
              <a:t>어떤 총기를 사용할지 고민을 하다가 현역 복무 시절 사용했던 총기로 분해해본 경험이 다수 존재했기 때문에 정확하게 부품 하나하나 구분 지어 모델링 할 수 있으리라 생각하였기 때문에 선정하게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8" name="Picture 4" descr="K1A 기관단총 - 유용원의 군사세계">
            <a:extLst>
              <a:ext uri="{FF2B5EF4-FFF2-40B4-BE49-F238E27FC236}">
                <a16:creationId xmlns:a16="http://schemas.microsoft.com/office/drawing/2014/main" id="{D7B6D748-4B8B-451B-B496-3552FF0EC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656" y="162932"/>
            <a:ext cx="3749678" cy="140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A1588B62-F276-42E5-A2F2-266C5640C72F}"/>
              </a:ext>
            </a:extLst>
          </p:cNvPr>
          <p:cNvSpPr txBox="1">
            <a:spLocks/>
          </p:cNvSpPr>
          <p:nvPr/>
        </p:nvSpPr>
        <p:spPr>
          <a:xfrm>
            <a:off x="3755680" y="4230877"/>
            <a:ext cx="3327618" cy="3150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모델명 </a:t>
            </a:r>
            <a:r>
              <a:rPr lang="en-US" altLang="ko-KR" dirty="0"/>
              <a:t>: K1 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6BD366-712C-4AC6-92C0-580AC80B3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656" y="1569061"/>
            <a:ext cx="3239723" cy="241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1A 3D 모델 - TurboSquid 1405301">
            <a:extLst>
              <a:ext uri="{FF2B5EF4-FFF2-40B4-BE49-F238E27FC236}">
                <a16:creationId xmlns:a16="http://schemas.microsoft.com/office/drawing/2014/main" id="{740769FB-A4C8-40F9-A11B-C3D79106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79" y="1569061"/>
            <a:ext cx="3926048" cy="212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46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모델링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EA4601-C328-4ECF-B7D1-6D6F200E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147" y="449896"/>
            <a:ext cx="2519279" cy="2310119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9049DEA7-4072-499E-A50D-22EA662A5135}"/>
              </a:ext>
            </a:extLst>
          </p:cNvPr>
          <p:cNvSpPr txBox="1">
            <a:spLocks/>
          </p:cNvSpPr>
          <p:nvPr/>
        </p:nvSpPr>
        <p:spPr>
          <a:xfrm>
            <a:off x="5774850" y="3029813"/>
            <a:ext cx="969871" cy="3150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탄알집</a:t>
            </a:r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FFBBB571-0FF7-4877-8400-7C16E9866253}"/>
              </a:ext>
            </a:extLst>
          </p:cNvPr>
          <p:cNvSpPr txBox="1">
            <a:spLocks/>
          </p:cNvSpPr>
          <p:nvPr/>
        </p:nvSpPr>
        <p:spPr>
          <a:xfrm>
            <a:off x="4595978" y="3429000"/>
            <a:ext cx="3327618" cy="3150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Extrude Region </a:t>
            </a:r>
            <a:r>
              <a:rPr lang="ko-KR" altLang="en-US" dirty="0"/>
              <a:t>옵션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7BFB66-6935-424B-A73E-FA68CCB77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596" y="816253"/>
            <a:ext cx="2862481" cy="2085409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74D61832-43E5-47CE-8208-08B0005D643B}"/>
              </a:ext>
            </a:extLst>
          </p:cNvPr>
          <p:cNvSpPr txBox="1">
            <a:spLocks/>
          </p:cNvSpPr>
          <p:nvPr/>
        </p:nvSpPr>
        <p:spPr>
          <a:xfrm>
            <a:off x="8980871" y="3051398"/>
            <a:ext cx="969871" cy="3150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탄피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48A5FA3C-BD19-440C-A687-B0B9BEED8DE3}"/>
              </a:ext>
            </a:extLst>
          </p:cNvPr>
          <p:cNvSpPr txBox="1">
            <a:spLocks/>
          </p:cNvSpPr>
          <p:nvPr/>
        </p:nvSpPr>
        <p:spPr>
          <a:xfrm>
            <a:off x="7691027" y="3513155"/>
            <a:ext cx="3327618" cy="31508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Boolean </a:t>
            </a:r>
            <a:r>
              <a:rPr lang="ko-KR" altLang="en-US" dirty="0"/>
              <a:t>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7C2D82-BDEF-402B-90FD-111303E65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1344" y="4198515"/>
            <a:ext cx="3327618" cy="16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49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사용한 </a:t>
            </a:r>
            <a:r>
              <a:rPr lang="en-US" altLang="ko-KR" dirty="0"/>
              <a:t>Texture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BB01A-E2F3-448A-B208-FA1158B3E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46" y="507669"/>
            <a:ext cx="2422146" cy="16115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6ECF61-A321-4E11-AA38-4DAA3FA24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92" y="509529"/>
            <a:ext cx="2422146" cy="16097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E4F594-F31B-4D9D-ADBD-BD126BA50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656" y="3676042"/>
            <a:ext cx="2255939" cy="22559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8DB88F-C2D8-42BC-AE61-23C1C56A3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138" y="509529"/>
            <a:ext cx="1825462" cy="1609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A69247-F5B0-4FDF-AFAA-03440FBE37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91" y="3728979"/>
            <a:ext cx="2297893" cy="22978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D0E7FD-4668-4C76-886D-CD0340077D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63" y="2119254"/>
            <a:ext cx="2418775" cy="124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85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총기 뷰 모드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326D486-E5AD-4B7F-AFED-E78BE8C1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893" y="704763"/>
            <a:ext cx="6132889" cy="2724237"/>
          </a:xfrm>
          <a:prstGeom prst="rect">
            <a:avLst/>
          </a:prstGeom>
        </p:spPr>
      </p:pic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4874004" y="4298224"/>
            <a:ext cx="6491778" cy="21361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Number 1 : </a:t>
            </a:r>
            <a:r>
              <a:rPr lang="ko-KR" altLang="en-US" dirty="0"/>
              <a:t>총기 몸체 분리</a:t>
            </a:r>
            <a:endParaRPr lang="en-US" altLang="ko-KR" dirty="0"/>
          </a:p>
          <a:p>
            <a:pPr algn="l"/>
            <a:r>
              <a:rPr lang="en-US" altLang="ko-KR" dirty="0"/>
              <a:t>2. Number 2 : </a:t>
            </a:r>
            <a:r>
              <a:rPr lang="ko-KR" altLang="en-US" dirty="0"/>
              <a:t>발사 </a:t>
            </a:r>
            <a:endParaRPr lang="en-US" altLang="ko-KR" dirty="0"/>
          </a:p>
          <a:p>
            <a:pPr algn="l"/>
            <a:r>
              <a:rPr lang="en-US" altLang="ko-KR" dirty="0"/>
              <a:t>3. Number 3 : </a:t>
            </a:r>
            <a:r>
              <a:rPr lang="ko-KR" altLang="en-US" dirty="0"/>
              <a:t>개머리판 위치 조정</a:t>
            </a:r>
            <a:endParaRPr lang="en-US" altLang="ko-KR" dirty="0"/>
          </a:p>
          <a:p>
            <a:pPr algn="l"/>
            <a:r>
              <a:rPr lang="en-US" altLang="ko-KR" dirty="0"/>
              <a:t>4. Number 4 : </a:t>
            </a:r>
            <a:r>
              <a:rPr lang="ko-KR" altLang="en-US" dirty="0" err="1"/>
              <a:t>탄알집</a:t>
            </a:r>
            <a:r>
              <a:rPr lang="ko-KR" altLang="en-US" dirty="0"/>
              <a:t> 분리</a:t>
            </a:r>
            <a:endParaRPr lang="en-US" altLang="ko-KR" dirty="0"/>
          </a:p>
          <a:p>
            <a:pPr algn="l"/>
            <a:r>
              <a:rPr lang="en-US" altLang="ko-KR" dirty="0"/>
              <a:t>5. Number 5 : </a:t>
            </a:r>
            <a:r>
              <a:rPr lang="ko-KR" altLang="en-US" dirty="0"/>
              <a:t>반투명 모드</a:t>
            </a:r>
          </a:p>
        </p:txBody>
      </p:sp>
    </p:spTree>
    <p:extLst>
      <p:ext uri="{BB962C8B-B14F-4D97-AF65-F5344CB8AC3E}">
        <p14:creationId xmlns:p14="http://schemas.microsoft.com/office/powerpoint/2010/main" val="196913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총기 뷰 모드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4874004" y="4298224"/>
            <a:ext cx="6491778" cy="21361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5. R : </a:t>
            </a:r>
            <a:r>
              <a:rPr lang="ko-KR" altLang="en-US" dirty="0"/>
              <a:t>회전</a:t>
            </a:r>
            <a:endParaRPr lang="en-US" altLang="ko-KR" dirty="0"/>
          </a:p>
          <a:p>
            <a:pPr algn="l"/>
            <a:r>
              <a:rPr lang="en-US" altLang="ko-KR" dirty="0"/>
              <a:t>6. I/o : zoom in/ zoom out</a:t>
            </a:r>
          </a:p>
          <a:p>
            <a:pPr algn="l"/>
            <a:r>
              <a:rPr lang="en-US" altLang="ko-KR" dirty="0"/>
              <a:t>7. ‘[‘, ‘]’ :</a:t>
            </a:r>
            <a:r>
              <a:rPr lang="ko-KR" altLang="en-US" dirty="0"/>
              <a:t> 민감도 조절</a:t>
            </a:r>
            <a:endParaRPr lang="en-US" altLang="ko-KR" dirty="0"/>
          </a:p>
          <a:p>
            <a:pPr algn="l"/>
            <a:r>
              <a:rPr lang="en-US" altLang="ko-KR" dirty="0"/>
              <a:t>8. </a:t>
            </a:r>
            <a:r>
              <a:rPr lang="ko-KR" altLang="en-US" dirty="0"/>
              <a:t>마우스로 </a:t>
            </a:r>
            <a:r>
              <a:rPr lang="en-US" altLang="ko-KR" dirty="0"/>
              <a:t>selection</a:t>
            </a:r>
            <a:r>
              <a:rPr lang="ko-KR" altLang="en-US" dirty="0"/>
              <a:t>하고 스크롤</a:t>
            </a:r>
            <a:endParaRPr lang="en-US" altLang="ko-KR" dirty="0"/>
          </a:p>
          <a:p>
            <a:pPr algn="l"/>
            <a:r>
              <a:rPr lang="en-US" altLang="ko-KR" dirty="0"/>
              <a:t>9. </a:t>
            </a:r>
            <a:r>
              <a:rPr lang="ko-KR" altLang="en-US" dirty="0"/>
              <a:t>마우스 우 클릭 </a:t>
            </a:r>
            <a:r>
              <a:rPr lang="en-US" altLang="ko-KR" dirty="0"/>
              <a:t>: </a:t>
            </a:r>
            <a:r>
              <a:rPr lang="ko-KR" altLang="en-US" dirty="0"/>
              <a:t>게임모드로 변경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D94BB7-4E4C-446B-A697-9BE7C89BA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893" y="704763"/>
            <a:ext cx="6132889" cy="27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2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C9C6469D-9A7C-4F9E-8C95-B8F1E7AF00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500" dirty="0"/>
              <a:t>개발내용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2B7CC-CB43-4CB7-B34F-4EE1CD7166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Number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총기 몸체 분리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977C09D7-D00B-48FD-9964-249BEB30365E}"/>
              </a:ext>
            </a:extLst>
          </p:cNvPr>
          <p:cNvSpPr txBox="1">
            <a:spLocks/>
          </p:cNvSpPr>
          <p:nvPr/>
        </p:nvSpPr>
        <p:spPr>
          <a:xfrm>
            <a:off x="4874004" y="4298224"/>
            <a:ext cx="6491778" cy="21361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7AC670-2C6F-47E0-B77C-E76EBAA8B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24" y="1045968"/>
            <a:ext cx="4275767" cy="33804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17B363-CC12-483F-A2C3-86E362965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265" y="3883504"/>
            <a:ext cx="2581275" cy="542925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5C57B6C8-6C4C-4DE6-8474-664A389F2BE1}"/>
              </a:ext>
            </a:extLst>
          </p:cNvPr>
          <p:cNvSpPr txBox="1">
            <a:spLocks/>
          </p:cNvSpPr>
          <p:nvPr/>
        </p:nvSpPr>
        <p:spPr>
          <a:xfrm>
            <a:off x="4647031" y="5366289"/>
            <a:ext cx="5704152" cy="40279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 err="1"/>
              <a:t>Upper_rotate_on</a:t>
            </a:r>
            <a:r>
              <a:rPr lang="en-US" altLang="ko-KR" dirty="0"/>
              <a:t> == true</a:t>
            </a:r>
            <a:r>
              <a:rPr lang="ko-KR" altLang="en-US" dirty="0"/>
              <a:t>일 때</a:t>
            </a:r>
            <a:r>
              <a:rPr lang="en-US" altLang="ko-KR" dirty="0"/>
              <a:t>, 60</a:t>
            </a:r>
            <a:r>
              <a:rPr lang="ko-KR" altLang="en-US" dirty="0"/>
              <a:t>도 회전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r>
              <a:rPr lang="ko-KR" altLang="en-US" dirty="0"/>
              <a:t>기본적인 기능은 </a:t>
            </a:r>
            <a:r>
              <a:rPr lang="en-US" altLang="ko-KR" dirty="0"/>
              <a:t>Rotate,</a:t>
            </a:r>
            <a:r>
              <a:rPr lang="ko-KR" altLang="en-US" dirty="0"/>
              <a:t> </a:t>
            </a:r>
            <a:r>
              <a:rPr lang="en-US" altLang="ko-KR" dirty="0"/>
              <a:t>Translate</a:t>
            </a:r>
            <a:r>
              <a:rPr lang="ko-KR" altLang="en-US" dirty="0"/>
              <a:t>를 이용해여 구현하였습니다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0959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4915</TotalTime>
  <Words>1053</Words>
  <Application>Microsoft Office PowerPoint</Application>
  <PresentationFormat>와이드스크린</PresentationFormat>
  <Paragraphs>190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나눔스퀘어</vt:lpstr>
      <vt:lpstr>나눔스퀘어 ExtraBold</vt:lpstr>
      <vt:lpstr>돋움체</vt:lpstr>
      <vt:lpstr>맑은 고딕</vt:lpstr>
      <vt:lpstr>Arial</vt:lpstr>
      <vt:lpstr>Cambria Math</vt:lpstr>
      <vt:lpstr>Office 테마</vt:lpstr>
      <vt:lpstr>MINI SUDDEN ATTACK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오 윤성</cp:lastModifiedBy>
  <cp:revision>363</cp:revision>
  <dcterms:created xsi:type="dcterms:W3CDTF">2017-12-10T15:04:34Z</dcterms:created>
  <dcterms:modified xsi:type="dcterms:W3CDTF">2021-12-14T11:23:41Z</dcterms:modified>
</cp:coreProperties>
</file>